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302" r:id="rId3"/>
    <p:sldId id="330" r:id="rId4"/>
    <p:sldId id="349" r:id="rId5"/>
    <p:sldId id="394" r:id="rId6"/>
    <p:sldId id="365" r:id="rId7"/>
    <p:sldId id="387" r:id="rId8"/>
    <p:sldId id="366" r:id="rId9"/>
    <p:sldId id="367" r:id="rId10"/>
    <p:sldId id="369" r:id="rId11"/>
    <p:sldId id="372" r:id="rId12"/>
    <p:sldId id="370" r:id="rId13"/>
    <p:sldId id="377" r:id="rId14"/>
    <p:sldId id="373" r:id="rId15"/>
    <p:sldId id="374" r:id="rId16"/>
    <p:sldId id="380" r:id="rId17"/>
    <p:sldId id="395" r:id="rId18"/>
    <p:sldId id="381" r:id="rId19"/>
    <p:sldId id="389" r:id="rId20"/>
    <p:sldId id="390" r:id="rId21"/>
    <p:sldId id="392" r:id="rId22"/>
    <p:sldId id="393" r:id="rId23"/>
    <p:sldId id="383" r:id="rId24"/>
    <p:sldId id="384" r:id="rId25"/>
    <p:sldId id="385" r:id="rId26"/>
    <p:sldId id="386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nsolas" panose="020B0609020204030204" pitchFamily="49" charset="0"/>
      <p:regular r:id="rId33"/>
      <p:bold r:id="rId34"/>
      <p:italic r:id="rId35"/>
      <p:boldItalic r:id="rId36"/>
    </p:embeddedFont>
    <p:embeddedFont>
      <p:font typeface="Ink Free" panose="03080402000500000000" pitchFamily="66" charset="0"/>
      <p:regular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B1668B-99DF-4C5A-82FA-C91A2D31A0C3}">
          <p14:sldIdLst>
            <p14:sldId id="256"/>
            <p14:sldId id="302"/>
            <p14:sldId id="330"/>
            <p14:sldId id="349"/>
            <p14:sldId id="394"/>
            <p14:sldId id="365"/>
            <p14:sldId id="387"/>
            <p14:sldId id="366"/>
            <p14:sldId id="367"/>
            <p14:sldId id="369"/>
            <p14:sldId id="372"/>
            <p14:sldId id="370"/>
            <p14:sldId id="377"/>
            <p14:sldId id="373"/>
            <p14:sldId id="374"/>
            <p14:sldId id="380"/>
            <p14:sldId id="395"/>
            <p14:sldId id="381"/>
            <p14:sldId id="389"/>
            <p14:sldId id="390"/>
            <p14:sldId id="392"/>
            <p14:sldId id="393"/>
            <p14:sldId id="383"/>
            <p14:sldId id="384"/>
            <p14:sldId id="385"/>
            <p14:sldId id="3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59" d="100"/>
          <a:sy n="59" d="100"/>
        </p:scale>
        <p:origin x="54" y="2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E5181-6CF5-45F7-A87A-E0E0B1FD7549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7F07-1250-4CCE-B198-1B288701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7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7219-6BA5-47F5-B7F1-6B0D754E2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0" y="665163"/>
            <a:ext cx="10814539" cy="23876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56012-95F5-425E-AD5B-78B7ACF1E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60" y="3237828"/>
            <a:ext cx="1012874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B56B6-995F-4046-9C61-053D0E27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64DE-480B-420F-9649-4F8E696E08E0}" type="datetime1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E065-1B81-411E-9A3E-A77A78A3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6926-26F3-46DC-9948-0AFC9748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7E862F-A43D-4114-BCB5-88FBB072B5E3}"/>
              </a:ext>
            </a:extLst>
          </p:cNvPr>
          <p:cNvCxnSpPr/>
          <p:nvPr userDrawn="1"/>
        </p:nvCxnSpPr>
        <p:spPr>
          <a:xfrm>
            <a:off x="539260" y="3055777"/>
            <a:ext cx="10814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9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C82A-A252-4658-90F3-CD841E69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6BDDE-3FD4-4076-B384-750403C87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6770-ADA8-4EC3-8F93-CD06C87E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16D0-8311-4107-9726-6B805E7D05BA}" type="datetime1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9407-A07E-4CD6-8B79-2C5C32D3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9943-4565-4756-87D7-A459B5D6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161F6-0B3C-4567-ADE2-6CD20FC7B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F20CE-3E28-49C5-A941-80470819E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5335-11AE-43FA-B4FF-7C5C91A9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57A-5C88-417A-A763-5AC779462A5F}" type="datetime1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DB1C4-4B7A-48D9-8638-70DF828B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DD15E-A1E1-4C0C-A962-2AD1B80C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97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2" y="1562695"/>
            <a:ext cx="8786527" cy="4688086"/>
          </a:xfrm>
          <a:prstGeom prst="rect">
            <a:avLst/>
          </a:prstGeom>
        </p:spPr>
        <p:txBody>
          <a:bodyPr/>
          <a:lstStyle>
            <a:lvl1pPr marL="257166" indent="-257166">
              <a:defRPr>
                <a:solidFill>
                  <a:schemeClr val="tx1"/>
                </a:solidFill>
              </a:defRPr>
            </a:lvl1pPr>
            <a:lvl2pPr marL="514332" indent="-257166">
              <a:spcBef>
                <a:spcPts val="1125"/>
              </a:spcBef>
              <a:defRPr>
                <a:solidFill>
                  <a:schemeClr val="tx1"/>
                </a:solidFill>
              </a:defRPr>
            </a:lvl2pPr>
            <a:lvl3pPr marL="707206" indent="-257166">
              <a:spcBef>
                <a:spcPts val="562"/>
              </a:spcBef>
              <a:defRPr sz="2812">
                <a:solidFill>
                  <a:schemeClr val="tx1"/>
                </a:solidFill>
              </a:defRPr>
            </a:lvl3pPr>
            <a:lvl4pPr marL="900080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4pPr>
            <a:lvl5pPr marL="1092955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9803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1262062"/>
            <a:ext cx="10985501" cy="537436"/>
          </a:xfrm>
          <a:prstGeom prst="rect">
            <a:avLst/>
          </a:prstGeom>
        </p:spPr>
        <p:txBody>
          <a:bodyPr anchor="t"/>
          <a:lstStyle>
            <a:lvl1pPr>
              <a:defRPr sz="4219" spc="-84"/>
            </a:lvl1pPr>
          </a:lstStyle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747110"/>
            <a:ext cx="10985501" cy="350543"/>
          </a:xfrm>
          <a:prstGeom prst="rect">
            <a:avLst/>
          </a:prstGeom>
        </p:spPr>
        <p:txBody>
          <a:bodyPr lIns="24383" tIns="24383" rIns="24383" bIns="24383"/>
          <a:lstStyle>
            <a:lvl1pPr defTabSz="321933">
              <a:defRPr sz="2084">
                <a:solidFill>
                  <a:srgbClr val="005493"/>
                </a:solidFill>
              </a:defRPr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450439"/>
            <a:ext cx="10985501" cy="3096005"/>
          </a:xfrm>
          <a:prstGeom prst="rect">
            <a:avLst/>
          </a:prstGeom>
        </p:spPr>
        <p:txBody>
          <a:bodyPr/>
          <a:lstStyle>
            <a:lvl1pPr marL="303599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1pPr>
            <a:lvl2pPr marL="73220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2pPr>
            <a:lvl3pPr marL="116081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3pPr>
            <a:lvl4pPr marL="158942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4pPr>
            <a:lvl5pPr marL="201803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61499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50D-385B-4340-80D6-9B052AFB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52EB-722E-4ED5-8E4A-83E134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8D97-33FE-455F-99C1-5F94F8F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FD4-467E-4EDE-93EA-052F5B39A4E5}" type="datetime1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1F14-9B49-4770-95DB-8F666E2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3BF3-5975-4AB7-B4BC-3D066499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E7402-9AD9-47A7-9A7C-9E2D251980C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3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102D-7499-4BDC-8BA2-825474D9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0BCC-FEA6-4C8B-92DD-12ECC6BE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6A10-0098-476E-99F2-6C7151D2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CBE2-D5BE-47AC-ADC2-9CDFC1D0CF90}" type="datetime1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29B59-28A4-457E-A9FE-D43E630E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26F7-7826-4EEA-BCF7-F8DB1CCC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FB97FE-BFE6-42A0-A36F-BB63DB3E7E5E}"/>
              </a:ext>
            </a:extLst>
          </p:cNvPr>
          <p:cNvCxnSpPr/>
          <p:nvPr userDrawn="1"/>
        </p:nvCxnSpPr>
        <p:spPr>
          <a:xfrm>
            <a:off x="831850" y="4562475"/>
            <a:ext cx="10521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08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F8A4-82FA-4F62-BD67-4673378F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0252-C68E-46D7-AAA5-ABB7CE5E3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52B70-F8CF-48C4-AE1C-C9CF7101D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002AF-9677-413A-B99A-8C8BE955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EDB1-CE74-4951-85A2-0B01C2128E28}" type="datetime1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4DCA-3AF1-43DA-9E55-2BF67A61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3AD69-C005-4694-9D91-F1A98096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5F67E-03A6-4630-A98D-6CACA3FBDDE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34C9-6E2F-41F7-9D31-6E37FA5B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BC22-43A4-440D-AAD7-465FAB57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EFE43-C4CC-4FF0-B176-0C879EF2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20B2B-FD99-4575-BC29-4A9B8A50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A5329-47DA-4A08-8E7B-D898E11B7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08467-E7C4-4D3F-99C5-6D3AC3B2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B92-A5C2-4807-A9DC-9EDE6CBFB241}" type="datetime1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2D386-C960-49F4-8E0B-5A602B21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938FD-9718-4972-A4A8-237B1A21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9689-97C8-4C74-9DA9-41C0380C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9868A-EEF3-4A9B-8549-9BADCF28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55A0-C911-4F03-82FC-7E5926047D46}" type="datetime1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0DFD-410D-4C41-9994-4C58047D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F3D0-5AE9-4747-A0A6-354F0667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0EEB6-6E3B-42EF-B771-796D5DACD6D4}"/>
              </a:ext>
            </a:extLst>
          </p:cNvPr>
          <p:cNvCxnSpPr/>
          <p:nvPr userDrawn="1"/>
        </p:nvCxnSpPr>
        <p:spPr>
          <a:xfrm>
            <a:off x="838200" y="132556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7A444-7D99-4911-9642-3917FA60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7EE0-7771-4CD5-9B2B-3550753A54A1}" type="datetime1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82BF4-8CCE-40F5-87BF-30A8215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BF9-93A3-4F18-ADE7-E0E4F974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5BC0-2C78-4530-B512-097E3FFC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D3CA-F128-4EAA-A043-41667828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EE186-B06D-4105-84EF-95DBBCFDA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86144-00CA-4143-8DA2-416236D7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18B3-0E87-4416-A9B8-D891968C2727}" type="datetime1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8B172-43F1-4139-BF32-2DEDF278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CB3DF-517A-4E87-8D32-82F85C39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4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2A09-5B90-4641-93CD-8F57AD55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350F3-B3CE-4CFF-8DA5-52A7B3D17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6664C-6D02-4CF4-9578-EE17046F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9906-37E8-4C3E-9239-E2780C69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6A42-A091-4468-A075-64A31BE59948}" type="datetime1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D540-F8F7-41A2-9AF8-CA9DC367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D207D-A9AE-4993-85BC-0A490AE0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6F07A-0B22-4914-812A-DBA02B47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B9C33-4FFB-4197-A3C1-E6E3EB58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E0F7-CC95-4DF1-9224-82B2702A2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97E8-DDEE-43F1-8D9B-F8A1E11DE488}" type="datetime1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61D0-ED27-4802-A5F0-EFD89884E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668E-F846-4B39-92B8-B429C92F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5BC5-92E6-4F5A-B981-1C5EE9758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ym typeface="Calibri" charset="0"/>
              </a:rPr>
              <a:t>CS 4350: Fundamentals of Software Engineering</a:t>
            </a:r>
            <a:br>
              <a:rPr lang="en-US" altLang="en-US" sz="3200" dirty="0">
                <a:sym typeface="Calibri" charset="0"/>
              </a:rPr>
            </a:br>
            <a:r>
              <a:rPr lang="en-US" altLang="en-US" sz="3200" dirty="0">
                <a:sym typeface="Calibri" charset="0"/>
              </a:rPr>
              <a:t>CS 5500: Foundations of Software Engineering</a:t>
            </a:r>
            <a:br>
              <a:rPr lang="en-US" altLang="en-US" sz="3200" dirty="0">
                <a:sym typeface="Calibri" charset="0"/>
              </a:rPr>
            </a:br>
            <a:br>
              <a:rPr lang="en-US" altLang="en-US" sz="3200" dirty="0">
                <a:sym typeface="Calibri" charset="0"/>
              </a:rPr>
            </a:br>
            <a:r>
              <a:rPr lang="en-US" altLang="en-US" sz="3200" dirty="0">
                <a:sym typeface="Calibri" charset="0"/>
              </a:rPr>
              <a:t>Lesson </a:t>
            </a:r>
            <a:r>
              <a:rPr lang="en-US" altLang="en-US" dirty="0">
                <a:sym typeface="Calibri" charset="0"/>
              </a:rPr>
              <a:t>4.2: Writing functions with async/await</a:t>
            </a:r>
            <a:endParaRPr lang="en-US" sz="32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B356C44-32EB-4AC4-94B7-A86895491E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Jon Bell, John </a:t>
            </a:r>
            <a:r>
              <a:rPr lang="en-US" dirty="0" err="1"/>
              <a:t>Boyland</a:t>
            </a:r>
            <a:r>
              <a:rPr lang="en-US" dirty="0"/>
              <a:t>, Mitch Wand</a:t>
            </a:r>
          </a:p>
          <a:p>
            <a:pPr>
              <a:lnSpc>
                <a:spcPct val="100000"/>
              </a:lnSpc>
            </a:pPr>
            <a:r>
              <a:rPr lang="en-US" dirty="0"/>
              <a:t>Khoury College of Computer Sciences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C5E2E-7170-455B-A37A-DBAC705C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1E0F83-128C-4844-B1D8-8287D973A350}"/>
              </a:ext>
            </a:extLst>
          </p:cNvPr>
          <p:cNvSpPr/>
          <p:nvPr/>
        </p:nvSpPr>
        <p:spPr>
          <a:xfrm>
            <a:off x="705730" y="58696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C5962"/>
                </a:solidFill>
              </a:rPr>
              <a:t>© 2021 Jonathan Bell, John </a:t>
            </a:r>
            <a:r>
              <a:rPr lang="en-US" dirty="0" err="1">
                <a:solidFill>
                  <a:srgbClr val="5C5962"/>
                </a:solidFill>
              </a:rPr>
              <a:t>Boyland</a:t>
            </a:r>
            <a:r>
              <a:rPr lang="en-US" dirty="0">
                <a:solidFill>
                  <a:srgbClr val="5C5962"/>
                </a:solidFill>
              </a:rPr>
              <a:t> and Mitch Wand. Released under the </a:t>
            </a:r>
            <a:r>
              <a:rPr lang="en-US" dirty="0">
                <a:solidFill>
                  <a:srgbClr val="D41B2C"/>
                </a:solidFill>
                <a:hlinkClick r:id="rId2"/>
              </a:rPr>
              <a:t>CC BY-SA</a:t>
            </a:r>
            <a:r>
              <a:rPr lang="en-US" dirty="0">
                <a:solidFill>
                  <a:srgbClr val="5C5962"/>
                </a:solidFill>
              </a:rPr>
              <a:t> 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A97E2-3816-473F-8A93-13CB7D058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...with a .catch() handler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9F874-0816-4B23-ABEA-C257BAAE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10</a:t>
            </a:fld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09C118F-0FEA-4E65-BE53-A475B299F04A}"/>
              </a:ext>
            </a:extLst>
          </p:cNvPr>
          <p:cNvSpPr/>
          <p:nvPr/>
        </p:nvSpPr>
        <p:spPr>
          <a:xfrm>
            <a:off x="8042820" y="1697540"/>
            <a:ext cx="879231" cy="58380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A02BDA-7CD1-4258-AFDE-2B5B8C6A113F}"/>
              </a:ext>
            </a:extLst>
          </p:cNvPr>
          <p:cNvSpPr txBox="1"/>
          <p:nvPr/>
        </p:nvSpPr>
        <p:spPr>
          <a:xfrm>
            <a:off x="9186203" y="311704"/>
            <a:ext cx="264335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examples-4.2/example2.ts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319EE8-3C26-42E3-8F87-6E14250129A9}"/>
              </a:ext>
            </a:extLst>
          </p:cNvPr>
          <p:cNvSpPr/>
          <p:nvPr/>
        </p:nvSpPr>
        <p:spPr>
          <a:xfrm>
            <a:off x="676419" y="1571698"/>
            <a:ext cx="60682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makePromise1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'./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promiseMaker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"main handler starting"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makePromise1(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"promise1"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.then(n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`promise1 passed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 to its successor`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makePromise1(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"promise2"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.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catch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(n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`promise2 passed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 to its successor`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'main handler finished'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10F5DC-1785-4321-8D84-3FA835C26866}"/>
              </a:ext>
            </a:extLst>
          </p:cNvPr>
          <p:cNvSpPr/>
          <p:nvPr/>
        </p:nvSpPr>
        <p:spPr>
          <a:xfrm>
            <a:off x="6681389" y="2603179"/>
            <a:ext cx="5297252" cy="369331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main handler starting</a:t>
            </a:r>
          </a:p>
          <a:p>
            <a:r>
              <a:rPr lang="en-US" dirty="0">
                <a:latin typeface="Consolas" panose="020B0609020204030204" pitchFamily="49" charset="0"/>
              </a:rPr>
              <a:t>creating new promise promise1</a:t>
            </a:r>
          </a:p>
          <a:p>
            <a:r>
              <a:rPr lang="en-US" dirty="0">
                <a:latin typeface="Consolas" panose="020B0609020204030204" pitchFamily="49" charset="0"/>
              </a:rPr>
              <a:t>creating new promise promise2</a:t>
            </a:r>
          </a:p>
          <a:p>
            <a:r>
              <a:rPr lang="en-US" dirty="0">
                <a:latin typeface="Consolas" panose="020B0609020204030204" pitchFamily="49" charset="0"/>
              </a:rPr>
              <a:t>main thread finished</a:t>
            </a:r>
          </a:p>
          <a:p>
            <a:r>
              <a:rPr lang="en-US" dirty="0">
                <a:latin typeface="Consolas" panose="020B0609020204030204" pitchFamily="49" charset="0"/>
              </a:rPr>
              <a:t>promise promise1 now running; flag = true</a:t>
            </a:r>
          </a:p>
          <a:p>
            <a:r>
              <a:rPr lang="en-US" dirty="0">
                <a:latin typeface="Consolas" panose="020B0609020204030204" pitchFamily="49" charset="0"/>
              </a:rPr>
              <a:t>promise promise1 now fulfilling with 10</a:t>
            </a:r>
          </a:p>
          <a:p>
            <a:r>
              <a:rPr lang="en-US" dirty="0">
                <a:latin typeface="Consolas" panose="020B0609020204030204" pitchFamily="49" charset="0"/>
              </a:rPr>
              <a:t>promise1 passed 10 to its successor</a:t>
            </a:r>
          </a:p>
          <a:p>
            <a:r>
              <a:rPr lang="en-US" dirty="0">
                <a:latin typeface="Consolas" panose="020B0609020204030204" pitchFamily="49" charset="0"/>
              </a:rPr>
              <a:t>promise promise2 now running; flag = false</a:t>
            </a:r>
          </a:p>
          <a:p>
            <a:r>
              <a:rPr lang="en-US" dirty="0">
                <a:latin typeface="Consolas" panose="020B0609020204030204" pitchFamily="49" charset="0"/>
              </a:rPr>
              <a:t>promise promise2 now rejecting</a:t>
            </a:r>
          </a:p>
          <a:p>
            <a:r>
              <a:rPr lang="en-US" dirty="0">
                <a:latin typeface="Consolas" panose="020B0609020204030204" pitchFamily="49" charset="0"/>
              </a:rPr>
              <a:t>promise2 passed promise promise2 was rejected to its successor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C10BC4-3E37-4960-BA6E-5FFD654221F7}"/>
              </a:ext>
            </a:extLst>
          </p:cNvPr>
          <p:cNvSpPr/>
          <p:nvPr/>
        </p:nvSpPr>
        <p:spPr>
          <a:xfrm>
            <a:off x="2898632" y="5037550"/>
            <a:ext cx="2743199" cy="1683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'n' is bound to the rejection message produced by the promise, in this case, "promise2 was rejected."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435051-83BE-4F4E-8F94-ECDEAD970D8A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1942088" y="4094570"/>
            <a:ext cx="2328144" cy="9429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90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B991-E4AB-4B92-A22D-4918FC40E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.then() and .catch() blocks can themselves succeed or fail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CFD25-BC5A-4AF0-9F85-25DACA61C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throwing an error counts as failure</a:t>
            </a:r>
          </a:p>
          <a:p>
            <a:r>
              <a:rPr lang="en-US" dirty="0"/>
              <a:t>anything else counts as succeeding</a:t>
            </a:r>
          </a:p>
          <a:p>
            <a:r>
              <a:rPr lang="en-US" dirty="0"/>
              <a:t>This determines which then/catch blocks get executed.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05144-D4C8-425A-BBEC-E1583188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2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6E2F39-7109-4D6A-A9EC-55404605B02E}"/>
              </a:ext>
            </a:extLst>
          </p:cNvPr>
          <p:cNvSpPr/>
          <p:nvPr/>
        </p:nvSpPr>
        <p:spPr>
          <a:xfrm>
            <a:off x="788376" y="1502963"/>
            <a:ext cx="70965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makePromise1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'./</a:t>
            </a:r>
            <a:r>
              <a:rPr 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promiseMaker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"main handler starting"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driver(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: string, flag: 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boolean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`starting driver(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flag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)`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makePromise1(promiseName,flag,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.then(n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{console.log(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`promise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promiseName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 fulfilled and passed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 to its successor`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            </a:t>
            </a:r>
            <a:r>
              <a:rPr lang="en-US" sz="16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n+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        })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.then(m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console.log(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`the second then block received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m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`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.catch(n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console.log(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`promise 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promiseName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 rejected and passed "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 to its successor`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driver(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"promise1"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driver(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"promise2"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b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'main handler finished'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703E5B-5F34-4740-9322-1F4DC5EE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.then and .catch blocks can pass values to their successors using </a:t>
            </a:r>
            <a:r>
              <a:rPr lang="en-US" b="1" dirty="0"/>
              <a:t>return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C46A9-81F4-420E-8BEF-4085B93C0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07E127-16C1-491F-BE5A-6A0D27B2B6A8}"/>
              </a:ext>
            </a:extLst>
          </p:cNvPr>
          <p:cNvSpPr txBox="1"/>
          <p:nvPr/>
        </p:nvSpPr>
        <p:spPr>
          <a:xfrm>
            <a:off x="9200271" y="812165"/>
            <a:ext cx="264335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examples-4.2/example3.ts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69938D-2F14-49D1-9D77-7F5FBC62B8DF}"/>
              </a:ext>
            </a:extLst>
          </p:cNvPr>
          <p:cNvSpPr/>
          <p:nvPr/>
        </p:nvSpPr>
        <p:spPr>
          <a:xfrm>
            <a:off x="7963894" y="1253825"/>
            <a:ext cx="4036612" cy="563231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main handler starting</a:t>
            </a:r>
          </a:p>
          <a:p>
            <a:r>
              <a:rPr lang="en-US" dirty="0">
                <a:latin typeface="Consolas" panose="020B0609020204030204" pitchFamily="49" charset="0"/>
              </a:rPr>
              <a:t>starting driver(true)</a:t>
            </a:r>
          </a:p>
          <a:p>
            <a:r>
              <a:rPr lang="en-US" dirty="0">
                <a:latin typeface="Consolas" panose="020B0609020204030204" pitchFamily="49" charset="0"/>
              </a:rPr>
              <a:t>creating new promise promise1</a:t>
            </a:r>
          </a:p>
          <a:p>
            <a:r>
              <a:rPr lang="en-US" dirty="0">
                <a:latin typeface="Consolas" panose="020B0609020204030204" pitchFamily="49" charset="0"/>
              </a:rPr>
              <a:t>starting driver(false)</a:t>
            </a:r>
          </a:p>
          <a:p>
            <a:r>
              <a:rPr lang="en-US" dirty="0">
                <a:latin typeface="Consolas" panose="020B0609020204030204" pitchFamily="49" charset="0"/>
              </a:rPr>
              <a:t>creating new promise promise2</a:t>
            </a:r>
          </a:p>
          <a:p>
            <a:r>
              <a:rPr lang="en-US" dirty="0">
                <a:latin typeface="Consolas" panose="020B0609020204030204" pitchFamily="49" charset="0"/>
              </a:rPr>
              <a:t>main handler finished</a:t>
            </a:r>
          </a:p>
          <a:p>
            <a:r>
              <a:rPr lang="en-US" dirty="0">
                <a:latin typeface="Consolas" panose="020B0609020204030204" pitchFamily="49" charset="0"/>
              </a:rPr>
              <a:t>promise promise1 now running; flag = true</a:t>
            </a:r>
          </a:p>
          <a:p>
            <a:r>
              <a:rPr lang="en-US" dirty="0">
                <a:latin typeface="Consolas" panose="020B0609020204030204" pitchFamily="49" charset="0"/>
              </a:rPr>
              <a:t>promise promise1 now fulfilling with 10</a:t>
            </a:r>
          </a:p>
          <a:p>
            <a:r>
              <a:rPr lang="en-US" dirty="0">
                <a:latin typeface="Consolas" panose="020B0609020204030204" pitchFamily="49" charset="0"/>
              </a:rPr>
              <a:t>promise promise1 fulfilled and passed 10 to its successor</a:t>
            </a:r>
          </a:p>
          <a:p>
            <a:r>
              <a:rPr lang="en-US" dirty="0">
                <a:latin typeface="Consolas" panose="020B0609020204030204" pitchFamily="49" charset="0"/>
              </a:rPr>
              <a:t>the second then block received 11</a:t>
            </a:r>
          </a:p>
          <a:p>
            <a:r>
              <a:rPr lang="en-US" dirty="0">
                <a:latin typeface="Consolas" panose="020B0609020204030204" pitchFamily="49" charset="0"/>
              </a:rPr>
              <a:t>promise promise2 now running; flag = false</a:t>
            </a:r>
          </a:p>
          <a:p>
            <a:r>
              <a:rPr lang="en-US" dirty="0">
                <a:latin typeface="Consolas" panose="020B0609020204030204" pitchFamily="49" charset="0"/>
              </a:rPr>
              <a:t>promise promise2 now rejecting</a:t>
            </a:r>
          </a:p>
          <a:p>
            <a:r>
              <a:rPr lang="en-US" dirty="0">
                <a:latin typeface="Consolas" panose="020B0609020204030204" pitchFamily="49" charset="0"/>
              </a:rPr>
              <a:t>promise promise2 rejected and passed "promise promise2 was rejected" to its successor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AAD3DFA-9605-4F94-9320-4DFF0B6ED243}"/>
              </a:ext>
            </a:extLst>
          </p:cNvPr>
          <p:cNvSpPr/>
          <p:nvPr/>
        </p:nvSpPr>
        <p:spPr>
          <a:xfrm>
            <a:off x="6762660" y="1705492"/>
            <a:ext cx="879231" cy="58380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2E86BD-577F-408D-A87C-D320100A2CED}"/>
              </a:ext>
            </a:extLst>
          </p:cNvPr>
          <p:cNvSpPr/>
          <p:nvPr/>
        </p:nvSpPr>
        <p:spPr>
          <a:xfrm>
            <a:off x="4809708" y="5355038"/>
            <a:ext cx="2743199" cy="735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This works inside either a then() or a catch() block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0DB71D-B591-4AEE-A8B4-2B8F83C6BE73}"/>
              </a:ext>
            </a:extLst>
          </p:cNvPr>
          <p:cNvCxnSpPr>
            <a:stCxn id="17" idx="0"/>
          </p:cNvCxnSpPr>
          <p:nvPr/>
        </p:nvCxnSpPr>
        <p:spPr>
          <a:xfrm flipH="1" flipV="1">
            <a:off x="3745064" y="4015409"/>
            <a:ext cx="2436244" cy="13396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02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4A819-CA78-4DC1-BCFE-DE5B11108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.then and .catch blocks can also throw errors to their successors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23E34-AD4A-4F4D-AA56-577986BC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345E8-99B8-47E3-97DE-1C30B22E185E}"/>
              </a:ext>
            </a:extLst>
          </p:cNvPr>
          <p:cNvSpPr txBox="1"/>
          <p:nvPr/>
        </p:nvSpPr>
        <p:spPr>
          <a:xfrm>
            <a:off x="9200271" y="812165"/>
            <a:ext cx="264335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examples-4.2/example4.ts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93A7E7-BE74-4F6A-9498-7950E1649FA7}"/>
              </a:ext>
            </a:extLst>
          </p:cNvPr>
          <p:cNvSpPr/>
          <p:nvPr/>
        </p:nvSpPr>
        <p:spPr>
          <a:xfrm>
            <a:off x="838200" y="1548621"/>
            <a:ext cx="64910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makePromise1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'./</a:t>
            </a:r>
            <a:r>
              <a:rPr lang="en-US" sz="1400" dirty="0" err="1">
                <a:solidFill>
                  <a:srgbClr val="A31515"/>
                </a:solidFill>
                <a:latin typeface="Consolas" panose="020B0609020204030204" pitchFamily="49" charset="0"/>
              </a:rPr>
              <a:t>promiseMaker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"main handler starting"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driver(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promiseName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 string, flag: 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boolean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`starting driver(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promiseName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)`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makePromise1(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promiseName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 flag, 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.then(n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    console.log(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`promise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promiseName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 fulfilled and passed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 to its successor`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console.log(</a:t>
            </a:r>
            <a:r>
              <a:rPr lang="en-US" sz="1400" dirty="0">
                <a:solidFill>
                  <a:srgbClr val="A31515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`the then block of 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${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promiseName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}</a:t>
            </a:r>
            <a:r>
              <a:rPr lang="en-US" sz="1400" dirty="0">
                <a:solidFill>
                  <a:srgbClr val="A31515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 will now throw an error`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            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throw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 </a:t>
            </a:r>
            <a:r>
              <a:rPr lang="en-US" sz="14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 Error(</a:t>
            </a:r>
            <a:r>
              <a:rPr lang="en-US" sz="1400" dirty="0">
                <a:solidFill>
                  <a:srgbClr val="A31515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"my error 1"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})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.then(m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console.log(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`the second then block received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m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`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.catch(n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console.log(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`promise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promiseName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 rejected and passed "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 to its successor`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driver(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"promise1"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driver(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"promise2"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'main handler finished'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417F4A-E11C-4797-83CB-A55D9551BF67}"/>
              </a:ext>
            </a:extLst>
          </p:cNvPr>
          <p:cNvSpPr/>
          <p:nvPr/>
        </p:nvSpPr>
        <p:spPr>
          <a:xfrm>
            <a:off x="7329268" y="1595021"/>
            <a:ext cx="4649372" cy="526297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main handler starting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starting driver(promise1)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creating new promise promise1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starting driver(promise2)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creating new promise promise2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main handler finished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promise1 now running; flag = true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promise1 now fulfilling with 10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promise1 fulfilled and passed 10 to its successor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the then block of promise1 will now throw an error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promise1 rejected and passed "Error: my error 1" to its successor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promise2 now running; flag = false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promise2 now rejecting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promise2 rejected and passed "promise promise2 was rejected" to its successor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9E79C8C-9CC8-4E66-A18F-BDF1D2506F8A}"/>
              </a:ext>
            </a:extLst>
          </p:cNvPr>
          <p:cNvSpPr/>
          <p:nvPr/>
        </p:nvSpPr>
        <p:spPr>
          <a:xfrm>
            <a:off x="6024106" y="5869529"/>
            <a:ext cx="879231" cy="58380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10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5237-E9D4-4D9D-946E-7913E3D4E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Chained .then and .catch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998E2-2790-4CCA-A19C-A77F13C80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leads to code like this: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what if there are conditionals to worry about?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C239E-1CDD-44E8-B0AF-7B31A3F4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DB5FF-51CB-4569-B3B6-4E7E61CA190B}"/>
              </a:ext>
            </a:extLst>
          </p:cNvPr>
          <p:cNvSpPr/>
          <p:nvPr/>
        </p:nvSpPr>
        <p:spPr>
          <a:xfrm>
            <a:off x="1428900" y="2091958"/>
            <a:ext cx="7887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somePromise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.then()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.then()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.then()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.catch()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.then()        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if there's more to do after the catch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.then()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.catch()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4DA477-2B11-4B19-8176-ED239D6FAB44}"/>
              </a:ext>
            </a:extLst>
          </p:cNvPr>
          <p:cNvSpPr/>
          <p:nvPr/>
        </p:nvSpPr>
        <p:spPr>
          <a:xfrm>
            <a:off x="9138194" y="4783318"/>
            <a:ext cx="1688011" cy="1071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Ink Free" panose="03080402000500000000" pitchFamily="66" charset="0"/>
              </a:rPr>
              <a:t>Yuck!</a:t>
            </a:r>
          </a:p>
        </p:txBody>
      </p:sp>
    </p:spTree>
    <p:extLst>
      <p:ext uri="{BB962C8B-B14F-4D97-AF65-F5344CB8AC3E}">
        <p14:creationId xmlns:p14="http://schemas.microsoft.com/office/powerpoint/2010/main" val="326857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7671C-72BC-4673-B450-1ACCE887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this with async/await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18C7C-C959-45C9-9E06-559B356CA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async function is declared with the </a:t>
            </a:r>
            <a:r>
              <a:rPr lang="en-US" b="1" dirty="0"/>
              <a:t>async</a:t>
            </a:r>
            <a:r>
              <a:rPr lang="en-US" dirty="0"/>
              <a:t> keyword.</a:t>
            </a:r>
          </a:p>
          <a:p>
            <a:r>
              <a:rPr lang="en-US" dirty="0"/>
              <a:t>Within an async function, you can call another promise function, and </a:t>
            </a:r>
            <a:r>
              <a:rPr lang="en-US" b="1" dirty="0"/>
              <a:t>await </a:t>
            </a:r>
            <a:r>
              <a:rPr lang="en-US" dirty="0"/>
              <a:t>its result.</a:t>
            </a:r>
          </a:p>
          <a:p>
            <a:r>
              <a:rPr lang="en-US" dirty="0"/>
              <a:t>You can also use try/catch within the body of the async function; the catch block in the try/catch becomes a catch handler on the async function you just called.</a:t>
            </a:r>
          </a:p>
          <a:p>
            <a:r>
              <a:rPr lang="en-US" dirty="0"/>
              <a:t>This sounds more complicated than it is.  Let's go back a few steps.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CDCAD-6DF8-4FC3-97B1-E35EACD9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6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1192-8516-4009-88D2-48269037D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Here's the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61BD5-E8A4-47ED-89E0-F282518E3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83B929-E7B7-4FDF-9740-AA4F96CDC519}"/>
              </a:ext>
            </a:extLst>
          </p:cNvPr>
          <p:cNvSpPr/>
          <p:nvPr/>
        </p:nvSpPr>
        <p:spPr>
          <a:xfrm>
            <a:off x="1882073" y="1555036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f()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doThisNow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 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promiseReturningFunction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.then(value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onSuccess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(value))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.catch(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errmsg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onFailure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errmsg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9A85AE-C25B-4557-A72F-DF2411208117}"/>
              </a:ext>
            </a:extLst>
          </p:cNvPr>
          <p:cNvGrpSpPr/>
          <p:nvPr/>
        </p:nvGrpSpPr>
        <p:grpSpPr>
          <a:xfrm>
            <a:off x="4556268" y="4092904"/>
            <a:ext cx="5744894" cy="646331"/>
            <a:chOff x="6358597" y="2625933"/>
            <a:chExt cx="5744894" cy="646331"/>
          </a:xfrm>
        </p:grpSpPr>
        <p:sp>
          <p:nvSpPr>
            <p:cNvPr id="7" name="Arrow: Left 6">
              <a:extLst>
                <a:ext uri="{FF2B5EF4-FFF2-40B4-BE49-F238E27FC236}">
                  <a16:creationId xmlns:a16="http://schemas.microsoft.com/office/drawing/2014/main" id="{02499C90-ADC9-4F18-A24B-87F9FFB60AAB}"/>
                </a:ext>
              </a:extLst>
            </p:cNvPr>
            <p:cNvSpPr/>
            <p:nvPr/>
          </p:nvSpPr>
          <p:spPr>
            <a:xfrm>
              <a:off x="6358597" y="2706783"/>
              <a:ext cx="3495821" cy="484632"/>
            </a:xfrm>
            <a:prstGeom prst="leftArrow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921747-84BB-4B1A-A883-9B10A036D498}"/>
                </a:ext>
              </a:extLst>
            </p:cNvPr>
            <p:cNvSpPr/>
            <p:nvPr/>
          </p:nvSpPr>
          <p:spPr>
            <a:xfrm>
              <a:off x="9866564" y="2625933"/>
              <a:ext cx="2236927" cy="646331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we do this right now, in the caller's handler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B51513-DAE6-4AEA-BF41-E5739A59F607}"/>
              </a:ext>
            </a:extLst>
          </p:cNvPr>
          <p:cNvGrpSpPr/>
          <p:nvPr/>
        </p:nvGrpSpPr>
        <p:grpSpPr>
          <a:xfrm>
            <a:off x="7253162" y="4614365"/>
            <a:ext cx="3335223" cy="1677573"/>
            <a:chOff x="6250745" y="2198077"/>
            <a:chExt cx="3335223" cy="167757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DC1FAC-1302-4D89-8F46-09C736B1B346}"/>
                </a:ext>
              </a:extLst>
            </p:cNvPr>
            <p:cNvSpPr/>
            <p:nvPr/>
          </p:nvSpPr>
          <p:spPr>
            <a:xfrm>
              <a:off x="7452872" y="2398322"/>
              <a:ext cx="2133096" cy="147732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we'll do this stuff in the new handler, sometime after the caller's handler is finished</a:t>
              </a: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E21F0F4C-05BC-4A24-A8D7-96067E197672}"/>
                </a:ext>
              </a:extLst>
            </p:cNvPr>
            <p:cNvSpPr/>
            <p:nvPr/>
          </p:nvSpPr>
          <p:spPr>
            <a:xfrm rot="5400000">
              <a:off x="6338107" y="2110715"/>
              <a:ext cx="1027404" cy="1202127"/>
            </a:xfrm>
            <a:prstGeom prst="triangl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6067D38-F94D-4008-8FBC-43666AD71511}"/>
              </a:ext>
            </a:extLst>
          </p:cNvPr>
          <p:cNvSpPr/>
          <p:nvPr/>
        </p:nvSpPr>
        <p:spPr>
          <a:xfrm>
            <a:off x="38461" y="4668985"/>
            <a:ext cx="1600424" cy="752621"/>
          </a:xfrm>
          <a:prstGeom prst="rightArrow">
            <a:avLst>
              <a:gd name="adj1" fmla="val 79907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write this: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BB347D2-32A6-49BB-BF70-4799C112610F}"/>
              </a:ext>
            </a:extLst>
          </p:cNvPr>
          <p:cNvSpPr/>
          <p:nvPr/>
        </p:nvSpPr>
        <p:spPr>
          <a:xfrm>
            <a:off x="38460" y="2243797"/>
            <a:ext cx="1600425" cy="752621"/>
          </a:xfrm>
          <a:prstGeom prst="rightArrow">
            <a:avLst>
              <a:gd name="adj1" fmla="val 79907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instead of this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7C72D5-8BEF-4660-878E-596DBF16AA3F}"/>
              </a:ext>
            </a:extLst>
          </p:cNvPr>
          <p:cNvGrpSpPr/>
          <p:nvPr/>
        </p:nvGrpSpPr>
        <p:grpSpPr>
          <a:xfrm>
            <a:off x="4138179" y="1735937"/>
            <a:ext cx="5744894" cy="646331"/>
            <a:chOff x="6358597" y="2625933"/>
            <a:chExt cx="5744894" cy="646331"/>
          </a:xfrm>
        </p:grpSpPr>
        <p:sp>
          <p:nvSpPr>
            <p:cNvPr id="17" name="Arrow: Left 16">
              <a:extLst>
                <a:ext uri="{FF2B5EF4-FFF2-40B4-BE49-F238E27FC236}">
                  <a16:creationId xmlns:a16="http://schemas.microsoft.com/office/drawing/2014/main" id="{DA43860E-C3A6-4881-9354-774D0713B2E8}"/>
                </a:ext>
              </a:extLst>
            </p:cNvPr>
            <p:cNvSpPr/>
            <p:nvPr/>
          </p:nvSpPr>
          <p:spPr>
            <a:xfrm>
              <a:off x="6358597" y="2706783"/>
              <a:ext cx="3495821" cy="484632"/>
            </a:xfrm>
            <a:prstGeom prst="leftArrow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CA08420-2AA7-4970-AD6F-23DCA3A71CAF}"/>
                </a:ext>
              </a:extLst>
            </p:cNvPr>
            <p:cNvSpPr/>
            <p:nvPr/>
          </p:nvSpPr>
          <p:spPr>
            <a:xfrm>
              <a:off x="9866564" y="2625933"/>
              <a:ext cx="2236927" cy="646331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we do this right now, in the caller's handler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494F67-F5A5-445B-9956-56907455FFCA}"/>
              </a:ext>
            </a:extLst>
          </p:cNvPr>
          <p:cNvGrpSpPr/>
          <p:nvPr/>
        </p:nvGrpSpPr>
        <p:grpSpPr>
          <a:xfrm>
            <a:off x="7139873" y="2227863"/>
            <a:ext cx="3335223" cy="1677573"/>
            <a:chOff x="6250745" y="2198077"/>
            <a:chExt cx="3335223" cy="167757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E440313-88B9-4196-984D-A20559E9728B}"/>
                </a:ext>
              </a:extLst>
            </p:cNvPr>
            <p:cNvSpPr/>
            <p:nvPr/>
          </p:nvSpPr>
          <p:spPr>
            <a:xfrm>
              <a:off x="7452872" y="2398322"/>
              <a:ext cx="2133096" cy="147732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we'll do this stuff in the new handler, sometime after the caller's handler is finished</a:t>
              </a: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0AFD65B-87C0-447F-AD40-81FF429D8CA0}"/>
                </a:ext>
              </a:extLst>
            </p:cNvPr>
            <p:cNvSpPr/>
            <p:nvPr/>
          </p:nvSpPr>
          <p:spPr>
            <a:xfrm rot="5400000">
              <a:off x="6338107" y="2110715"/>
              <a:ext cx="1027404" cy="1202127"/>
            </a:xfrm>
            <a:prstGeom prst="triangl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C56BA7D-8C67-4FFA-8BA8-4DF3CB3AD80C}"/>
              </a:ext>
            </a:extLst>
          </p:cNvPr>
          <p:cNvSpPr txBox="1"/>
          <p:nvPr/>
        </p:nvSpPr>
        <p:spPr>
          <a:xfrm>
            <a:off x="9200271" y="812165"/>
            <a:ext cx="264335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examples-4.2/example5.ts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CF1746-5077-4DD2-9884-7871D1F86614}"/>
              </a:ext>
            </a:extLst>
          </p:cNvPr>
          <p:cNvSpPr/>
          <p:nvPr/>
        </p:nvSpPr>
        <p:spPr>
          <a:xfrm>
            <a:off x="1882073" y="3747192"/>
            <a:ext cx="70110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f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doThisNow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value =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await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promiseReturningFunction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onSuccess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(value)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}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catch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errmsg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onFailure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errmsg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1192-8516-4009-88D2-48269037D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Here's the pattern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61BD5-E8A4-47ED-89E0-F282518E3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83B929-E7B7-4FDF-9740-AA4F96CDC519}"/>
              </a:ext>
            </a:extLst>
          </p:cNvPr>
          <p:cNvSpPr/>
          <p:nvPr/>
        </p:nvSpPr>
        <p:spPr>
          <a:xfrm>
            <a:off x="1882073" y="1555036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f()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doThisNow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 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promiseReturningFunction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.then(value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onSuccess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(value))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.catch(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errmsg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onFailure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errmsg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9A85AE-C25B-4557-A72F-DF2411208117}"/>
              </a:ext>
            </a:extLst>
          </p:cNvPr>
          <p:cNvGrpSpPr/>
          <p:nvPr/>
        </p:nvGrpSpPr>
        <p:grpSpPr>
          <a:xfrm>
            <a:off x="4556268" y="4092904"/>
            <a:ext cx="5744894" cy="646331"/>
            <a:chOff x="6358597" y="2625933"/>
            <a:chExt cx="5744894" cy="646331"/>
          </a:xfrm>
        </p:grpSpPr>
        <p:sp>
          <p:nvSpPr>
            <p:cNvPr id="7" name="Arrow: Left 6">
              <a:extLst>
                <a:ext uri="{FF2B5EF4-FFF2-40B4-BE49-F238E27FC236}">
                  <a16:creationId xmlns:a16="http://schemas.microsoft.com/office/drawing/2014/main" id="{02499C90-ADC9-4F18-A24B-87F9FFB60AAB}"/>
                </a:ext>
              </a:extLst>
            </p:cNvPr>
            <p:cNvSpPr/>
            <p:nvPr/>
          </p:nvSpPr>
          <p:spPr>
            <a:xfrm>
              <a:off x="6358597" y="2706783"/>
              <a:ext cx="3495821" cy="484632"/>
            </a:xfrm>
            <a:prstGeom prst="leftArrow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921747-84BB-4B1A-A883-9B10A036D498}"/>
                </a:ext>
              </a:extLst>
            </p:cNvPr>
            <p:cNvSpPr/>
            <p:nvPr/>
          </p:nvSpPr>
          <p:spPr>
            <a:xfrm>
              <a:off x="9866564" y="2625933"/>
              <a:ext cx="2236927" cy="646331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we do this right now, in the caller's handler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B51513-DAE6-4AEA-BF41-E5739A59F607}"/>
              </a:ext>
            </a:extLst>
          </p:cNvPr>
          <p:cNvGrpSpPr/>
          <p:nvPr/>
        </p:nvGrpSpPr>
        <p:grpSpPr>
          <a:xfrm>
            <a:off x="7253162" y="4614365"/>
            <a:ext cx="3335223" cy="1677573"/>
            <a:chOff x="6250745" y="2198077"/>
            <a:chExt cx="3335223" cy="167757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DC1FAC-1302-4D89-8F46-09C736B1B346}"/>
                </a:ext>
              </a:extLst>
            </p:cNvPr>
            <p:cNvSpPr/>
            <p:nvPr/>
          </p:nvSpPr>
          <p:spPr>
            <a:xfrm>
              <a:off x="7452872" y="2398322"/>
              <a:ext cx="2133096" cy="147732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we'll do this stuff in the new handler, sometime after the caller's handler is finished</a:t>
              </a: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E21F0F4C-05BC-4A24-A8D7-96067E197672}"/>
                </a:ext>
              </a:extLst>
            </p:cNvPr>
            <p:cNvSpPr/>
            <p:nvPr/>
          </p:nvSpPr>
          <p:spPr>
            <a:xfrm rot="5400000">
              <a:off x="6338107" y="2110715"/>
              <a:ext cx="1027404" cy="1202127"/>
            </a:xfrm>
            <a:prstGeom prst="triangl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7C72D5-8BEF-4660-878E-596DBF16AA3F}"/>
              </a:ext>
            </a:extLst>
          </p:cNvPr>
          <p:cNvGrpSpPr/>
          <p:nvPr/>
        </p:nvGrpSpPr>
        <p:grpSpPr>
          <a:xfrm>
            <a:off x="4138179" y="1735937"/>
            <a:ext cx="5744894" cy="646331"/>
            <a:chOff x="6358597" y="2625933"/>
            <a:chExt cx="5744894" cy="646331"/>
          </a:xfrm>
        </p:grpSpPr>
        <p:sp>
          <p:nvSpPr>
            <p:cNvPr id="17" name="Arrow: Left 16">
              <a:extLst>
                <a:ext uri="{FF2B5EF4-FFF2-40B4-BE49-F238E27FC236}">
                  <a16:creationId xmlns:a16="http://schemas.microsoft.com/office/drawing/2014/main" id="{DA43860E-C3A6-4881-9354-774D0713B2E8}"/>
                </a:ext>
              </a:extLst>
            </p:cNvPr>
            <p:cNvSpPr/>
            <p:nvPr/>
          </p:nvSpPr>
          <p:spPr>
            <a:xfrm>
              <a:off x="6358597" y="2706783"/>
              <a:ext cx="3495821" cy="484632"/>
            </a:xfrm>
            <a:prstGeom prst="leftArrow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CA08420-2AA7-4970-AD6F-23DCA3A71CAF}"/>
                </a:ext>
              </a:extLst>
            </p:cNvPr>
            <p:cNvSpPr/>
            <p:nvPr/>
          </p:nvSpPr>
          <p:spPr>
            <a:xfrm>
              <a:off x="9866564" y="2625933"/>
              <a:ext cx="2236927" cy="646331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we do this right now, in the caller's handler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494F67-F5A5-445B-9956-56907455FFCA}"/>
              </a:ext>
            </a:extLst>
          </p:cNvPr>
          <p:cNvGrpSpPr/>
          <p:nvPr/>
        </p:nvGrpSpPr>
        <p:grpSpPr>
          <a:xfrm>
            <a:off x="7139873" y="2227863"/>
            <a:ext cx="3335223" cy="1677573"/>
            <a:chOff x="6250745" y="2198077"/>
            <a:chExt cx="3335223" cy="167757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E440313-88B9-4196-984D-A20559E9728B}"/>
                </a:ext>
              </a:extLst>
            </p:cNvPr>
            <p:cNvSpPr/>
            <p:nvPr/>
          </p:nvSpPr>
          <p:spPr>
            <a:xfrm>
              <a:off x="7452872" y="2398322"/>
              <a:ext cx="2133096" cy="147732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we'll do this stuff in the new handler, sometime after the caller's handler is finished</a:t>
              </a: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0AFD65B-87C0-447F-AD40-81FF429D8CA0}"/>
                </a:ext>
              </a:extLst>
            </p:cNvPr>
            <p:cNvSpPr/>
            <p:nvPr/>
          </p:nvSpPr>
          <p:spPr>
            <a:xfrm rot="5400000">
              <a:off x="6338107" y="2110715"/>
              <a:ext cx="1027404" cy="1202127"/>
            </a:xfrm>
            <a:prstGeom prst="triangl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C56BA7D-8C67-4FFA-8BA8-4DF3CB3AD80C}"/>
              </a:ext>
            </a:extLst>
          </p:cNvPr>
          <p:cNvSpPr txBox="1"/>
          <p:nvPr/>
        </p:nvSpPr>
        <p:spPr>
          <a:xfrm>
            <a:off x="9200271" y="812165"/>
            <a:ext cx="264335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examples-4.2/example5.ts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CF1746-5077-4DD2-9884-7871D1F86614}"/>
              </a:ext>
            </a:extLst>
          </p:cNvPr>
          <p:cNvSpPr/>
          <p:nvPr/>
        </p:nvSpPr>
        <p:spPr>
          <a:xfrm>
            <a:off x="1882073" y="3747192"/>
            <a:ext cx="70110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f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doThisNow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value =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await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promiseReturningFunction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onSuccess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(value)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}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catch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errmsg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onFailure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errmsg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C23DA2-908D-46C8-95FC-EC4C60E49631}"/>
              </a:ext>
            </a:extLst>
          </p:cNvPr>
          <p:cNvSpPr/>
          <p:nvPr/>
        </p:nvSpPr>
        <p:spPr>
          <a:xfrm>
            <a:off x="232739" y="3060157"/>
            <a:ext cx="1475424" cy="1200329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async</a:t>
            </a:r>
            <a:r>
              <a:rPr lang="en-US" dirty="0"/>
              <a:t> keyword tells the system to translate</a:t>
            </a:r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FCAE185A-893E-43BC-8636-BED294CF5789}"/>
              </a:ext>
            </a:extLst>
          </p:cNvPr>
          <p:cNvSpPr/>
          <p:nvPr/>
        </p:nvSpPr>
        <p:spPr>
          <a:xfrm>
            <a:off x="1993051" y="3238605"/>
            <a:ext cx="484632" cy="551846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81B56CE-B891-42A7-BE0B-80277CCC0313}"/>
              </a:ext>
            </a:extLst>
          </p:cNvPr>
          <p:cNvSpPr/>
          <p:nvPr/>
        </p:nvSpPr>
        <p:spPr>
          <a:xfrm>
            <a:off x="1959667" y="4375834"/>
            <a:ext cx="551400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this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4F2D98-9C17-42FC-8153-9B567342C5BC}"/>
              </a:ext>
            </a:extLst>
          </p:cNvPr>
          <p:cNvSpPr/>
          <p:nvPr/>
        </p:nvSpPr>
        <p:spPr>
          <a:xfrm>
            <a:off x="1760338" y="2568488"/>
            <a:ext cx="950058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into this</a:t>
            </a:r>
          </a:p>
        </p:txBody>
      </p:sp>
    </p:spTree>
    <p:extLst>
      <p:ext uri="{BB962C8B-B14F-4D97-AF65-F5344CB8AC3E}">
        <p14:creationId xmlns:p14="http://schemas.microsoft.com/office/powerpoint/2010/main" val="80108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A3C1-1BB1-4F4B-9757-1283B9B6F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Here's an example (original)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A0D8B-D542-4178-AD8B-43A1415D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1ACFF2-E56F-42C9-BEA9-E20D998D6DD0}"/>
              </a:ext>
            </a:extLst>
          </p:cNvPr>
          <p:cNvSpPr/>
          <p:nvPr/>
        </p:nvSpPr>
        <p:spPr>
          <a:xfrm>
            <a:off x="838200" y="1723955"/>
            <a:ext cx="104370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driver(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 string, flag: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boolean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`starting driver(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flag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)`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makePromise1(promiseName,flag,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.then(n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`promise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promiseName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 fulfilled and passed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 to its successor`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        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n+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        })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.then(m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`the second then block received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m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.catch(n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`promise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promiseName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 rejected and passed "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 to its successor`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D695A-84C7-464A-BE76-F868257BF028}"/>
              </a:ext>
            </a:extLst>
          </p:cNvPr>
          <p:cNvSpPr txBox="1"/>
          <p:nvPr/>
        </p:nvSpPr>
        <p:spPr>
          <a:xfrm>
            <a:off x="8328074" y="600213"/>
            <a:ext cx="264335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examples-4.2/example6.ts</a:t>
            </a:r>
          </a:p>
        </p:txBody>
      </p:sp>
    </p:spTree>
    <p:extLst>
      <p:ext uri="{BB962C8B-B14F-4D97-AF65-F5344CB8AC3E}">
        <p14:creationId xmlns:p14="http://schemas.microsoft.com/office/powerpoint/2010/main" val="1721768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C288-178B-4543-957E-0837BB63C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rewritten with async/await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632C1-5DA0-43CF-955A-FE7101D7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C6A52-C568-4C99-B0E6-618F3EB5EBFD}"/>
              </a:ext>
            </a:extLst>
          </p:cNvPr>
          <p:cNvSpPr txBox="1"/>
          <p:nvPr/>
        </p:nvSpPr>
        <p:spPr>
          <a:xfrm>
            <a:off x="9152408" y="311704"/>
            <a:ext cx="264335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examples-4.2/example6.ts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BA26DF-930F-4B7E-A3DB-F8701392CE4F}"/>
              </a:ext>
            </a:extLst>
          </p:cNvPr>
          <p:cNvSpPr/>
          <p:nvPr/>
        </p:nvSpPr>
        <p:spPr>
          <a:xfrm>
            <a:off x="838199" y="1441971"/>
            <a:ext cx="102802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driver2(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 string, flag: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boolean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`starting driver2(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flag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)`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n =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await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makePromise1(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flag, 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`promise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promiseName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 fulfilled and passed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 to its successor`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m = n + 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`the second then block received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m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}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catch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(n) {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`promise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promiseName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 rejected and passed "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 to its successor`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9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for this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the end of this lesson you should be prepared to:</a:t>
            </a:r>
          </a:p>
          <a:p>
            <a:pPr lvl="1"/>
            <a:r>
              <a:rPr lang="en-US" dirty="0"/>
              <a:t>Explain how a sequence of then/catch handlers handle successful promises and errors</a:t>
            </a:r>
          </a:p>
          <a:p>
            <a:pPr lvl="1"/>
            <a:r>
              <a:rPr lang="en-US" dirty="0"/>
              <a:t>Explain how async/await works with try/catch to make asynchronous programming easier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	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51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1E24-AF4E-4A46-B0CB-339DBD6E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run them both and compare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A2CFD-9B92-4B8A-BD68-9339547C6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848150-470F-4254-B952-506153649C38}"/>
              </a:ext>
            </a:extLst>
          </p:cNvPr>
          <p:cNvSpPr/>
          <p:nvPr/>
        </p:nvSpPr>
        <p:spPr>
          <a:xfrm>
            <a:off x="838199" y="1534607"/>
            <a:ext cx="75320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makePromise1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'./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promiseMaker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"main handler starting"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driver(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 string, flag: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boolean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{...}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driver2(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 string, flag: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boolean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{...}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"first group"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driver(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"promise1"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driver(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"promise2"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driver2(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"promise1a"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driver2(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"promise2a"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'main handler finished'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BD9BD6-840E-4FB8-A9BA-772E8F84F139}"/>
              </a:ext>
            </a:extLst>
          </p:cNvPr>
          <p:cNvSpPr/>
          <p:nvPr/>
        </p:nvSpPr>
        <p:spPr>
          <a:xfrm>
            <a:off x="6147581" y="1534607"/>
            <a:ext cx="6096000" cy="526297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main handler starting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first group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starting driver(true)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creating new promise promise1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starting driver(false)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creating new promise promise2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starting driver2(true)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creating new promise promise1a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starting driver2(false)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creating new promise promise2a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main handler finished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promise1 now running; flag = true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promise1 now fulfilling with 10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promise1 fulfilled and passed 10 to its successor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the second then block received 11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promise2 now running; flag = false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promise2 now rejecting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promise2 rejected and passed "promise promise2 was rejected" to its successor</a:t>
            </a:r>
          </a:p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(continued on next slide)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2D2F06-31C7-4504-B514-B8C1CA84EE10}"/>
              </a:ext>
            </a:extLst>
          </p:cNvPr>
          <p:cNvSpPr txBox="1"/>
          <p:nvPr/>
        </p:nvSpPr>
        <p:spPr>
          <a:xfrm>
            <a:off x="9031459" y="311704"/>
            <a:ext cx="264335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examples-4.2/example6.ts</a:t>
            </a:r>
          </a:p>
        </p:txBody>
      </p:sp>
    </p:spTree>
    <p:extLst>
      <p:ext uri="{BB962C8B-B14F-4D97-AF65-F5344CB8AC3E}">
        <p14:creationId xmlns:p14="http://schemas.microsoft.com/office/powerpoint/2010/main" val="59406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1E24-AF4E-4A46-B0CB-339DBD6EA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run them both and compare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A2CFD-9B92-4B8A-BD68-9339547C6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848150-470F-4254-B952-506153649C38}"/>
              </a:ext>
            </a:extLst>
          </p:cNvPr>
          <p:cNvSpPr/>
          <p:nvPr/>
        </p:nvSpPr>
        <p:spPr>
          <a:xfrm>
            <a:off x="838199" y="1534607"/>
            <a:ext cx="75320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makePromise1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'./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promiseMaker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"main handler starting"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driver(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 string, flag: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boolean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{...}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async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driver2(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 string, flag: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boolean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{...}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"first group"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driver(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"promise1"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driver(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"promise2"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driver2(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"promise1a"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driver2(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"promise2a"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'main handler finished'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BD9BD6-840E-4FB8-A9BA-772E8F84F139}"/>
              </a:ext>
            </a:extLst>
          </p:cNvPr>
          <p:cNvSpPr/>
          <p:nvPr/>
        </p:nvSpPr>
        <p:spPr>
          <a:xfrm>
            <a:off x="6421901" y="2441974"/>
            <a:ext cx="5507502" cy="25545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(continued from preceding slide)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promise1a now running; flag = true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promise1a now fulfilling with 10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promise1a fulfilled and passed 10 to its successor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the second then block received 11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promise2a now running; flag = false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promise2a now rejecting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promise2a rejected and passed "promise promise2a was rejected" to its successor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FA8E5B-7FE8-4E03-9955-2B74B6D8D1C6}"/>
              </a:ext>
            </a:extLst>
          </p:cNvPr>
          <p:cNvSpPr/>
          <p:nvPr/>
        </p:nvSpPr>
        <p:spPr>
          <a:xfrm>
            <a:off x="8764172" y="5284721"/>
            <a:ext cx="2117188" cy="1071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Ink Free" panose="03080402000500000000" pitchFamily="66" charset="0"/>
              </a:rPr>
              <a:t>Same behavior!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43A379-03CE-4ACB-A1F1-6680C2844345}"/>
              </a:ext>
            </a:extLst>
          </p:cNvPr>
          <p:cNvSpPr txBox="1"/>
          <p:nvPr/>
        </p:nvSpPr>
        <p:spPr>
          <a:xfrm>
            <a:off x="9059594" y="316984"/>
            <a:ext cx="264335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examples-4.2/example6.ts</a:t>
            </a:r>
          </a:p>
        </p:txBody>
      </p:sp>
    </p:spTree>
    <p:extLst>
      <p:ext uri="{BB962C8B-B14F-4D97-AF65-F5344CB8AC3E}">
        <p14:creationId xmlns:p14="http://schemas.microsoft.com/office/powerpoint/2010/main" val="403238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00645-C5DE-4E16-8898-85F7E1A51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outputs, side by 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354BC-1F00-4067-956A-EA24FB97C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3C9D01-E7DB-4195-B9D0-15F6EC5D86D4}"/>
              </a:ext>
            </a:extLst>
          </p:cNvPr>
          <p:cNvSpPr/>
          <p:nvPr/>
        </p:nvSpPr>
        <p:spPr>
          <a:xfrm>
            <a:off x="921434" y="1576766"/>
            <a:ext cx="6096000" cy="526297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main handler starting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first group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starting driver(true)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creating new promise promise1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starting driver(false)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creating new promise promise2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starting driver2(true)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creating new promise promise1a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starting driver2(false)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creating new promise promise2a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main handler finished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promise1 now running; flag = true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promise1 now fulfilling with 10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promise1 fulfilled and passed 10 to its successor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the second then block received 11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promise2 now running; flag = false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promise2 now rejecting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promise2 rejected and passed "promise promise2 was rejected" to its successor</a:t>
            </a:r>
          </a:p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(continued on next slide)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D7DB66-E84B-4BBB-A43E-BB90D316FE85}"/>
              </a:ext>
            </a:extLst>
          </p:cNvPr>
          <p:cNvSpPr/>
          <p:nvPr/>
        </p:nvSpPr>
        <p:spPr>
          <a:xfrm>
            <a:off x="6274190" y="3984367"/>
            <a:ext cx="5507502" cy="25545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(continued from preceding slide)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promise1a now running; flag = true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promise1a now fulfilling with 10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promise1a fulfilled and passed 10 to its successor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the second then block received 11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promise2a now running; flag = false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promise2a now rejecting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promise promise2a rejected and passed "promise promise2a was rejected" to its successor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163412-86B0-494D-98DA-140322F4B1EB}"/>
              </a:ext>
            </a:extLst>
          </p:cNvPr>
          <p:cNvSpPr/>
          <p:nvPr/>
        </p:nvSpPr>
        <p:spPr>
          <a:xfrm>
            <a:off x="8340969" y="2006949"/>
            <a:ext cx="2863948" cy="1071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Ink Free" panose="03080402000500000000" pitchFamily="66" charset="0"/>
              </a:rPr>
              <a:t>Indeed, same behavior!</a:t>
            </a:r>
          </a:p>
        </p:txBody>
      </p:sp>
    </p:spTree>
    <p:extLst>
      <p:ext uri="{BB962C8B-B14F-4D97-AF65-F5344CB8AC3E}">
        <p14:creationId xmlns:p14="http://schemas.microsoft.com/office/powerpoint/2010/main" val="224927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1E2B9-BCFF-45D7-91B4-0A233C79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know about </a:t>
            </a:r>
            <a:r>
              <a:rPr lang="en-US" b="1" dirty="0"/>
              <a:t>async/await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1B230-34E8-484A-9F29-A7355A94B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async function always returns a promise.</a:t>
            </a:r>
          </a:p>
          <a:p>
            <a:r>
              <a:rPr lang="en-US" dirty="0"/>
              <a:t>Because a promise is created, it is automatically thrown in the pool of handlers to be run when ready</a:t>
            </a:r>
          </a:p>
          <a:p>
            <a:r>
              <a:rPr lang="en-US" dirty="0"/>
              <a:t>The async keyword tells the compiler to do the translation</a:t>
            </a:r>
          </a:p>
          <a:p>
            <a:r>
              <a:rPr lang="en-US" dirty="0"/>
              <a:t>Therefore, await makes no sense except in the body of an async function.</a:t>
            </a:r>
          </a:p>
          <a:p>
            <a:r>
              <a:rPr lang="en-US" dirty="0"/>
              <a:t>The try/catch is optional.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C7812-3D1D-4DBB-AA20-0CA0780B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73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A3216-07F4-4D42-896B-B8F23F67F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was a long story to reach a simple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0FDDE-D149-4788-9888-D21A657AE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366" y="1500160"/>
            <a:ext cx="7818180" cy="4351338"/>
          </a:xfrm>
        </p:spPr>
        <p:txBody>
          <a:bodyPr/>
          <a:lstStyle/>
          <a:p>
            <a:r>
              <a:rPr lang="en-US" dirty="0"/>
              <a:t>A useful but complex pattern of behaviors is encapsulated in a single language construct.</a:t>
            </a:r>
          </a:p>
          <a:p>
            <a:r>
              <a:rPr lang="en-US" dirty="0"/>
              <a:t>In the olden days, this might have been a "design pattern"</a:t>
            </a:r>
          </a:p>
          <a:p>
            <a:r>
              <a:rPr lang="en-US" dirty="0"/>
              <a:t>Illustrates the power of programming-language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031B8-B808-4D3B-AF18-CCC657397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94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Learning Objectives for this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now be able to:</a:t>
            </a:r>
          </a:p>
          <a:p>
            <a:pPr lvl="1"/>
            <a:r>
              <a:rPr lang="en-US" dirty="0"/>
              <a:t>Explain how a sequence of then/catch handlers handle successful promises and errors</a:t>
            </a:r>
          </a:p>
          <a:p>
            <a:pPr lvl="1"/>
            <a:r>
              <a:rPr lang="en-US" dirty="0"/>
              <a:t>Explain how async/await works with try/catch to make asynchronous programming easier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	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04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1F5D1-637C-4E99-9B7E-CFC7008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381D-29B3-491E-886B-F9B362429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prepared to explain each line in the output examples</a:t>
            </a:r>
          </a:p>
          <a:p>
            <a:r>
              <a:rPr lang="en-US" dirty="0"/>
              <a:t>Create some examples like the ones here and try to predict what they will do.</a:t>
            </a:r>
          </a:p>
          <a:p>
            <a:r>
              <a:rPr lang="en-US" dirty="0"/>
              <a:t>Think of some good questions to bring to class!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20051-B35E-47F9-BDAC-1CE04527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0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1F5D1-637C-4E99-9B7E-CFC7008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this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381D-29B3-491E-886B-F9B362429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a promise is rejected?</a:t>
            </a:r>
          </a:p>
          <a:p>
            <a:r>
              <a:rPr lang="en-US" dirty="0"/>
              <a:t>Creating sequences of actions by writing chains of .</a:t>
            </a:r>
            <a:r>
              <a:rPr lang="en-US" b="1" dirty="0"/>
              <a:t>then</a:t>
            </a:r>
            <a:r>
              <a:rPr lang="en-US" dirty="0"/>
              <a:t> and .</a:t>
            </a:r>
            <a:r>
              <a:rPr lang="en-US" b="1" dirty="0"/>
              <a:t>catch</a:t>
            </a:r>
            <a:r>
              <a:rPr lang="en-US" dirty="0"/>
              <a:t> blocks</a:t>
            </a:r>
          </a:p>
          <a:p>
            <a:r>
              <a:rPr lang="en-US" dirty="0"/>
              <a:t>Using </a:t>
            </a:r>
            <a:r>
              <a:rPr lang="en-US" b="1" dirty="0"/>
              <a:t>async</a:t>
            </a:r>
            <a:r>
              <a:rPr lang="en-US" dirty="0"/>
              <a:t> and </a:t>
            </a:r>
            <a:r>
              <a:rPr lang="en-US" b="1" dirty="0"/>
              <a:t>await</a:t>
            </a:r>
            <a:r>
              <a:rPr lang="en-US" dirty="0"/>
              <a:t> to avoid writing these chains.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20051-B35E-47F9-BDAC-1CE04527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1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A5950D-DBF5-4A57-8218-597F8784F697}"/>
              </a:ext>
            </a:extLst>
          </p:cNvPr>
          <p:cNvSpPr/>
          <p:nvPr/>
        </p:nvSpPr>
        <p:spPr>
          <a:xfrm>
            <a:off x="4886177" y="1749266"/>
            <a:ext cx="6615332" cy="41833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 Pool of Waiting handlers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55CAC-64CF-460E-A7AD-AF4EEAA52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The </a:t>
            </a:r>
            <a:r>
              <a:rPr lang="en-US" dirty="0" err="1"/>
              <a:t>Javascript</a:t>
            </a:r>
            <a:r>
              <a:rPr lang="en-US" dirty="0"/>
              <a:t> runtime maintains a pool of handlers.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D2DBC6-604C-4DC8-B02B-88E17680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BFC51F-B457-42DF-BA7E-D84062331D12}"/>
              </a:ext>
            </a:extLst>
          </p:cNvPr>
          <p:cNvGrpSpPr/>
          <p:nvPr/>
        </p:nvGrpSpPr>
        <p:grpSpPr>
          <a:xfrm>
            <a:off x="1980614" y="2816470"/>
            <a:ext cx="492369" cy="2286000"/>
            <a:chOff x="9425354" y="2349305"/>
            <a:chExt cx="492369" cy="2286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A7E9511-E38B-4A1E-93B7-FFDD42941B1F}"/>
                </a:ext>
              </a:extLst>
            </p:cNvPr>
            <p:cNvSpPr/>
            <p:nvPr/>
          </p:nvSpPr>
          <p:spPr>
            <a:xfrm>
              <a:off x="9425354" y="2349305"/>
              <a:ext cx="492369" cy="492369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5E1E442-3056-4D56-B189-736A1CD702E4}"/>
                </a:ext>
              </a:extLst>
            </p:cNvPr>
            <p:cNvCxnSpPr>
              <a:stCxn id="6" idx="4"/>
            </p:cNvCxnSpPr>
            <p:nvPr/>
          </p:nvCxnSpPr>
          <p:spPr>
            <a:xfrm flipH="1">
              <a:off x="9664505" y="2841674"/>
              <a:ext cx="7034" cy="1793631"/>
            </a:xfrm>
            <a:prstGeom prst="line">
              <a:avLst/>
            </a:prstGeom>
            <a:ln w="444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DDF076-3E07-4569-A365-EEE433D78EDE}"/>
              </a:ext>
            </a:extLst>
          </p:cNvPr>
          <p:cNvGrpSpPr/>
          <p:nvPr/>
        </p:nvGrpSpPr>
        <p:grpSpPr>
          <a:xfrm>
            <a:off x="6724426" y="2816470"/>
            <a:ext cx="492369" cy="2286000"/>
            <a:chOff x="9425354" y="2349305"/>
            <a:chExt cx="492369" cy="2286000"/>
          </a:xfrm>
          <a:solidFill>
            <a:srgbClr val="00B050"/>
          </a:solidFill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81AAE75-1CF2-41FB-B32E-DB12B5A792F0}"/>
                </a:ext>
              </a:extLst>
            </p:cNvPr>
            <p:cNvCxnSpPr>
              <a:stCxn id="12" idx="4"/>
            </p:cNvCxnSpPr>
            <p:nvPr/>
          </p:nvCxnSpPr>
          <p:spPr>
            <a:xfrm flipH="1">
              <a:off x="9664505" y="2841674"/>
              <a:ext cx="7034" cy="1793631"/>
            </a:xfrm>
            <a:prstGeom prst="line">
              <a:avLst/>
            </a:prstGeom>
            <a:grpFill/>
            <a:ln w="444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71896FD-6EC9-4D0A-A515-68E24C382EE3}"/>
                </a:ext>
              </a:extLst>
            </p:cNvPr>
            <p:cNvSpPr/>
            <p:nvPr/>
          </p:nvSpPr>
          <p:spPr>
            <a:xfrm>
              <a:off x="9425354" y="2349305"/>
              <a:ext cx="492369" cy="492369"/>
            </a:xfrm>
            <a:prstGeom prst="ellipse">
              <a:avLst/>
            </a:prstGeom>
            <a:grp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0C5FD5-6B00-444C-8260-A86C08AD94DD}"/>
              </a:ext>
            </a:extLst>
          </p:cNvPr>
          <p:cNvGrpSpPr/>
          <p:nvPr/>
        </p:nvGrpSpPr>
        <p:grpSpPr>
          <a:xfrm>
            <a:off x="8944922" y="2816470"/>
            <a:ext cx="492369" cy="2286000"/>
            <a:chOff x="9425354" y="2349305"/>
            <a:chExt cx="492369" cy="2286000"/>
          </a:xfrm>
          <a:solidFill>
            <a:srgbClr val="FF0000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CB283A9-E305-4E23-A6CD-C270DE0A487C}"/>
                </a:ext>
              </a:extLst>
            </p:cNvPr>
            <p:cNvSpPr/>
            <p:nvPr/>
          </p:nvSpPr>
          <p:spPr>
            <a:xfrm>
              <a:off x="9425354" y="2349305"/>
              <a:ext cx="492369" cy="492369"/>
            </a:xfrm>
            <a:prstGeom prst="ellipse">
              <a:avLst/>
            </a:prstGeom>
            <a:grp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9316812-06F2-4866-9FF2-87F1C605C22B}"/>
                </a:ext>
              </a:extLst>
            </p:cNvPr>
            <p:cNvCxnSpPr>
              <a:stCxn id="18" idx="4"/>
            </p:cNvCxnSpPr>
            <p:nvPr/>
          </p:nvCxnSpPr>
          <p:spPr>
            <a:xfrm flipH="1">
              <a:off x="9664505" y="2841674"/>
              <a:ext cx="7034" cy="1793631"/>
            </a:xfrm>
            <a:prstGeom prst="line">
              <a:avLst/>
            </a:prstGeom>
            <a:grpFill/>
            <a:ln w="444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567FE7-B1A6-43AA-B4EC-1FD6792FDAFD}"/>
              </a:ext>
            </a:extLst>
          </p:cNvPr>
          <p:cNvGrpSpPr/>
          <p:nvPr/>
        </p:nvGrpSpPr>
        <p:grpSpPr>
          <a:xfrm>
            <a:off x="10055169" y="2816470"/>
            <a:ext cx="492369" cy="2286000"/>
            <a:chOff x="9425354" y="2349305"/>
            <a:chExt cx="492369" cy="2286000"/>
          </a:xfrm>
          <a:solidFill>
            <a:srgbClr val="FF0000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2A65910-9AF1-4486-94BB-CD15016CBA8B}"/>
                </a:ext>
              </a:extLst>
            </p:cNvPr>
            <p:cNvSpPr/>
            <p:nvPr/>
          </p:nvSpPr>
          <p:spPr>
            <a:xfrm>
              <a:off x="9425354" y="2349305"/>
              <a:ext cx="492369" cy="492369"/>
            </a:xfrm>
            <a:prstGeom prst="ellipse">
              <a:avLst/>
            </a:prstGeom>
            <a:grp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0D129D4-DA79-4EEA-820F-F3115552F6AC}"/>
                </a:ext>
              </a:extLst>
            </p:cNvPr>
            <p:cNvCxnSpPr>
              <a:stCxn id="21" idx="4"/>
            </p:cNvCxnSpPr>
            <p:nvPr/>
          </p:nvCxnSpPr>
          <p:spPr>
            <a:xfrm flipH="1">
              <a:off x="9664505" y="2841674"/>
              <a:ext cx="7034" cy="1793631"/>
            </a:xfrm>
            <a:prstGeom prst="line">
              <a:avLst/>
            </a:prstGeom>
            <a:grpFill/>
            <a:ln w="444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E809135-DFF8-4539-9EB8-6302D9236D2E}"/>
              </a:ext>
            </a:extLst>
          </p:cNvPr>
          <p:cNvGrpSpPr/>
          <p:nvPr/>
        </p:nvGrpSpPr>
        <p:grpSpPr>
          <a:xfrm>
            <a:off x="5614178" y="2816470"/>
            <a:ext cx="492369" cy="2286000"/>
            <a:chOff x="9425354" y="2349305"/>
            <a:chExt cx="492369" cy="2286000"/>
          </a:xfrm>
          <a:solidFill>
            <a:srgbClr val="FF0000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EE5C0A-ED68-457D-A33C-EBFAFFA969AB}"/>
                </a:ext>
              </a:extLst>
            </p:cNvPr>
            <p:cNvSpPr/>
            <p:nvPr/>
          </p:nvSpPr>
          <p:spPr>
            <a:xfrm>
              <a:off x="9425354" y="2349305"/>
              <a:ext cx="492369" cy="492369"/>
            </a:xfrm>
            <a:prstGeom prst="ellipse">
              <a:avLst/>
            </a:prstGeom>
            <a:grp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902289E-8A75-4D52-807C-A12DA3F6B22D}"/>
                </a:ext>
              </a:extLst>
            </p:cNvPr>
            <p:cNvCxnSpPr>
              <a:stCxn id="9" idx="4"/>
            </p:cNvCxnSpPr>
            <p:nvPr/>
          </p:nvCxnSpPr>
          <p:spPr>
            <a:xfrm flipH="1">
              <a:off x="9664505" y="2841674"/>
              <a:ext cx="7034" cy="1793631"/>
            </a:xfrm>
            <a:prstGeom prst="line">
              <a:avLst/>
            </a:prstGeom>
            <a:grpFill/>
            <a:ln w="444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65C0D4-2B91-47F7-82FA-11D2F1ED3289}"/>
              </a:ext>
            </a:extLst>
          </p:cNvPr>
          <p:cNvGrpSpPr/>
          <p:nvPr/>
        </p:nvGrpSpPr>
        <p:grpSpPr>
          <a:xfrm>
            <a:off x="7834674" y="2816470"/>
            <a:ext cx="492369" cy="2286000"/>
            <a:chOff x="9425354" y="2349305"/>
            <a:chExt cx="492369" cy="2286000"/>
          </a:xfrm>
          <a:solidFill>
            <a:srgbClr val="00B050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69D103-02A4-4DFB-8EC4-8920F174DC44}"/>
                </a:ext>
              </a:extLst>
            </p:cNvPr>
            <p:cNvSpPr/>
            <p:nvPr/>
          </p:nvSpPr>
          <p:spPr>
            <a:xfrm>
              <a:off x="9425354" y="2349305"/>
              <a:ext cx="492369" cy="492369"/>
            </a:xfrm>
            <a:prstGeom prst="ellipse">
              <a:avLst/>
            </a:prstGeom>
            <a:grp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7AA174A-94E7-4F17-A913-311FDDE7BAC6}"/>
                </a:ext>
              </a:extLst>
            </p:cNvPr>
            <p:cNvCxnSpPr>
              <a:stCxn id="15" idx="4"/>
            </p:cNvCxnSpPr>
            <p:nvPr/>
          </p:nvCxnSpPr>
          <p:spPr>
            <a:xfrm flipH="1">
              <a:off x="9664505" y="2841674"/>
              <a:ext cx="7034" cy="1793631"/>
            </a:xfrm>
            <a:prstGeom prst="line">
              <a:avLst/>
            </a:prstGeom>
            <a:grpFill/>
            <a:ln w="444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CF096F8-4072-4321-9F88-B80C501C0D20}"/>
              </a:ext>
            </a:extLst>
          </p:cNvPr>
          <p:cNvSpPr txBox="1"/>
          <p:nvPr/>
        </p:nvSpPr>
        <p:spPr>
          <a:xfrm>
            <a:off x="690491" y="1953608"/>
            <a:ext cx="3261360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 running handler</a:t>
            </a:r>
          </a:p>
        </p:txBody>
      </p:sp>
    </p:spTree>
    <p:extLst>
      <p:ext uri="{BB962C8B-B14F-4D97-AF65-F5344CB8AC3E}">
        <p14:creationId xmlns:p14="http://schemas.microsoft.com/office/powerpoint/2010/main" val="394074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56B5-4612-475F-9266-6070B9C1C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When the running event handler completes, the scheduler chooses one of the other ready event handlers to execute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BBDF9-C2D3-4729-AD8D-65CFED72B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23DC2F-365A-4AEB-9EF0-119ABA15C84E}"/>
              </a:ext>
            </a:extLst>
          </p:cNvPr>
          <p:cNvSpPr/>
          <p:nvPr/>
        </p:nvSpPr>
        <p:spPr>
          <a:xfrm>
            <a:off x="4886177" y="1749266"/>
            <a:ext cx="6615332" cy="41833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 Pool of Waiting event handlers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531E50-2BAE-404B-A563-ACBB75D9DD8B}"/>
              </a:ext>
            </a:extLst>
          </p:cNvPr>
          <p:cNvGrpSpPr/>
          <p:nvPr/>
        </p:nvGrpSpPr>
        <p:grpSpPr>
          <a:xfrm>
            <a:off x="1980614" y="2816470"/>
            <a:ext cx="492369" cy="2286000"/>
            <a:chOff x="9425354" y="2349305"/>
            <a:chExt cx="492369" cy="2286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CC033A2-9B45-4506-AB38-8BEFE08869ED}"/>
                </a:ext>
              </a:extLst>
            </p:cNvPr>
            <p:cNvSpPr/>
            <p:nvPr/>
          </p:nvSpPr>
          <p:spPr>
            <a:xfrm>
              <a:off x="9425354" y="2349305"/>
              <a:ext cx="492369" cy="492369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2B7FC8E-B6BD-40A4-A3A9-5070182217CD}"/>
                </a:ext>
              </a:extLst>
            </p:cNvPr>
            <p:cNvCxnSpPr>
              <a:cxnSpLocks/>
              <a:stCxn id="7" idx="4"/>
            </p:cNvCxnSpPr>
            <p:nvPr/>
          </p:nvCxnSpPr>
          <p:spPr>
            <a:xfrm flipH="1">
              <a:off x="9664505" y="2841674"/>
              <a:ext cx="7034" cy="1793631"/>
            </a:xfrm>
            <a:prstGeom prst="line">
              <a:avLst/>
            </a:prstGeom>
            <a:ln w="444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E80647D-D6EB-4072-AB8B-C4B501BB8AEB}"/>
              </a:ext>
            </a:extLst>
          </p:cNvPr>
          <p:cNvGrpSpPr/>
          <p:nvPr/>
        </p:nvGrpSpPr>
        <p:grpSpPr>
          <a:xfrm>
            <a:off x="6724426" y="2816470"/>
            <a:ext cx="492369" cy="2286000"/>
            <a:chOff x="9425354" y="2349305"/>
            <a:chExt cx="492369" cy="2286000"/>
          </a:xfrm>
          <a:solidFill>
            <a:srgbClr val="00B050"/>
          </a:solidFill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2BBEA76-81FF-40A6-B586-3742C6AE173C}"/>
                </a:ext>
              </a:extLst>
            </p:cNvPr>
            <p:cNvCxnSpPr>
              <a:cxnSpLocks/>
              <a:stCxn id="11" idx="4"/>
            </p:cNvCxnSpPr>
            <p:nvPr/>
          </p:nvCxnSpPr>
          <p:spPr>
            <a:xfrm flipH="1">
              <a:off x="9664505" y="2841674"/>
              <a:ext cx="7034" cy="1793631"/>
            </a:xfrm>
            <a:prstGeom prst="line">
              <a:avLst/>
            </a:prstGeom>
            <a:grpFill/>
            <a:ln w="444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E283931-4022-4370-B4D7-872BF5D9EFAD}"/>
                </a:ext>
              </a:extLst>
            </p:cNvPr>
            <p:cNvSpPr/>
            <p:nvPr/>
          </p:nvSpPr>
          <p:spPr>
            <a:xfrm>
              <a:off x="9425354" y="2349305"/>
              <a:ext cx="492369" cy="492369"/>
            </a:xfrm>
            <a:prstGeom prst="ellipse">
              <a:avLst/>
            </a:prstGeom>
            <a:grp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1AB54C-93E1-41E2-B149-5CC7683BF4D5}"/>
              </a:ext>
            </a:extLst>
          </p:cNvPr>
          <p:cNvGrpSpPr/>
          <p:nvPr/>
        </p:nvGrpSpPr>
        <p:grpSpPr>
          <a:xfrm>
            <a:off x="8944922" y="2816470"/>
            <a:ext cx="492369" cy="2286000"/>
            <a:chOff x="9425354" y="2349305"/>
            <a:chExt cx="492369" cy="2286000"/>
          </a:xfrm>
          <a:solidFill>
            <a:srgbClr val="FF0000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6C207F3-73A5-417B-BD96-BD1017859CD3}"/>
                </a:ext>
              </a:extLst>
            </p:cNvPr>
            <p:cNvSpPr/>
            <p:nvPr/>
          </p:nvSpPr>
          <p:spPr>
            <a:xfrm>
              <a:off x="9425354" y="2349305"/>
              <a:ext cx="492369" cy="492369"/>
            </a:xfrm>
            <a:prstGeom prst="ellipse">
              <a:avLst/>
            </a:prstGeom>
            <a:grp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7B3973-2B49-4F12-9426-57D2604A26E0}"/>
                </a:ext>
              </a:extLst>
            </p:cNvPr>
            <p:cNvCxnSpPr>
              <a:stCxn id="13" idx="4"/>
            </p:cNvCxnSpPr>
            <p:nvPr/>
          </p:nvCxnSpPr>
          <p:spPr>
            <a:xfrm flipH="1">
              <a:off x="9664505" y="2841674"/>
              <a:ext cx="7034" cy="1793631"/>
            </a:xfrm>
            <a:prstGeom prst="line">
              <a:avLst/>
            </a:prstGeom>
            <a:grpFill/>
            <a:ln w="444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FE9661-2174-4380-AD29-91E23FEDE506}"/>
              </a:ext>
            </a:extLst>
          </p:cNvPr>
          <p:cNvGrpSpPr/>
          <p:nvPr/>
        </p:nvGrpSpPr>
        <p:grpSpPr>
          <a:xfrm>
            <a:off x="10055169" y="2816470"/>
            <a:ext cx="492369" cy="2286000"/>
            <a:chOff x="9425354" y="2349305"/>
            <a:chExt cx="492369" cy="2286000"/>
          </a:xfrm>
          <a:solidFill>
            <a:srgbClr val="FF0000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1C4B407-DBC9-4CD3-90C2-3B2B74152D19}"/>
                </a:ext>
              </a:extLst>
            </p:cNvPr>
            <p:cNvSpPr/>
            <p:nvPr/>
          </p:nvSpPr>
          <p:spPr>
            <a:xfrm>
              <a:off x="9425354" y="2349305"/>
              <a:ext cx="492369" cy="492369"/>
            </a:xfrm>
            <a:prstGeom prst="ellipse">
              <a:avLst/>
            </a:prstGeom>
            <a:grp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9FC7061-B0FD-4532-B944-735DB2CE9051}"/>
                </a:ext>
              </a:extLst>
            </p:cNvPr>
            <p:cNvCxnSpPr>
              <a:stCxn id="16" idx="4"/>
            </p:cNvCxnSpPr>
            <p:nvPr/>
          </p:nvCxnSpPr>
          <p:spPr>
            <a:xfrm flipH="1">
              <a:off x="9664505" y="2841674"/>
              <a:ext cx="7034" cy="1793631"/>
            </a:xfrm>
            <a:prstGeom prst="line">
              <a:avLst/>
            </a:prstGeom>
            <a:grpFill/>
            <a:ln w="444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CEA52E-9B61-434A-A9E7-7E5F8FB9AE93}"/>
              </a:ext>
            </a:extLst>
          </p:cNvPr>
          <p:cNvGrpSpPr/>
          <p:nvPr/>
        </p:nvGrpSpPr>
        <p:grpSpPr>
          <a:xfrm>
            <a:off x="5614178" y="2816470"/>
            <a:ext cx="492369" cy="2286000"/>
            <a:chOff x="9425354" y="2349305"/>
            <a:chExt cx="492369" cy="2286000"/>
          </a:xfrm>
          <a:solidFill>
            <a:srgbClr val="FF0000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29BBDF2-229F-477E-8347-C972FD66F67E}"/>
                </a:ext>
              </a:extLst>
            </p:cNvPr>
            <p:cNvSpPr/>
            <p:nvPr/>
          </p:nvSpPr>
          <p:spPr>
            <a:xfrm>
              <a:off x="9425354" y="2349305"/>
              <a:ext cx="492369" cy="492369"/>
            </a:xfrm>
            <a:prstGeom prst="ellipse">
              <a:avLst/>
            </a:prstGeom>
            <a:grp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2B45636-EDEB-446E-ADFE-F2504ED661FD}"/>
                </a:ext>
              </a:extLst>
            </p:cNvPr>
            <p:cNvCxnSpPr>
              <a:stCxn id="19" idx="4"/>
            </p:cNvCxnSpPr>
            <p:nvPr/>
          </p:nvCxnSpPr>
          <p:spPr>
            <a:xfrm flipH="1">
              <a:off x="9664505" y="2841674"/>
              <a:ext cx="7034" cy="1793631"/>
            </a:xfrm>
            <a:prstGeom prst="line">
              <a:avLst/>
            </a:prstGeom>
            <a:grpFill/>
            <a:ln w="444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028469-8EEC-4220-922D-FC4B9FE7E217}"/>
              </a:ext>
            </a:extLst>
          </p:cNvPr>
          <p:cNvGrpSpPr/>
          <p:nvPr/>
        </p:nvGrpSpPr>
        <p:grpSpPr>
          <a:xfrm>
            <a:off x="7834674" y="2816470"/>
            <a:ext cx="492369" cy="2286000"/>
            <a:chOff x="9425354" y="2349305"/>
            <a:chExt cx="492369" cy="2286000"/>
          </a:xfrm>
          <a:solidFill>
            <a:srgbClr val="00B050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3B4D4A-2EE0-4DE8-8751-3D65077D82BA}"/>
                </a:ext>
              </a:extLst>
            </p:cNvPr>
            <p:cNvSpPr/>
            <p:nvPr/>
          </p:nvSpPr>
          <p:spPr>
            <a:xfrm>
              <a:off x="9425354" y="2349305"/>
              <a:ext cx="492369" cy="492369"/>
            </a:xfrm>
            <a:prstGeom prst="ellipse">
              <a:avLst/>
            </a:prstGeom>
            <a:grpFill/>
            <a:ln w="444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F9B27E1-DA9B-437A-82DB-92932431C11A}"/>
                </a:ext>
              </a:extLst>
            </p:cNvPr>
            <p:cNvCxnSpPr>
              <a:stCxn id="22" idx="4"/>
            </p:cNvCxnSpPr>
            <p:nvPr/>
          </p:nvCxnSpPr>
          <p:spPr>
            <a:xfrm flipH="1">
              <a:off x="9664505" y="2841674"/>
              <a:ext cx="7034" cy="1793631"/>
            </a:xfrm>
            <a:prstGeom prst="line">
              <a:avLst/>
            </a:prstGeom>
            <a:grpFill/>
            <a:ln w="444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6EB846-F462-4EE4-A717-112F8F115B7E}"/>
              </a:ext>
            </a:extLst>
          </p:cNvPr>
          <p:cNvSpPr txBox="1"/>
          <p:nvPr/>
        </p:nvSpPr>
        <p:spPr>
          <a:xfrm>
            <a:off x="690491" y="1738165"/>
            <a:ext cx="3261360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 running event handler</a:t>
            </a:r>
          </a:p>
        </p:txBody>
      </p:sp>
    </p:spTree>
    <p:extLst>
      <p:ext uri="{BB962C8B-B14F-4D97-AF65-F5344CB8AC3E}">
        <p14:creationId xmlns:p14="http://schemas.microsoft.com/office/powerpoint/2010/main" val="43846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138 C -0.00273 0.06436 -0.01628 0.11227 -0.02995 0.11227 C -0.04349 0.11227 -0.05508 0.06436 -0.05885 -0.00138 C -0.06458 0.06436 -0.07617 0.11227 -0.08984 0.11227 C -0.10338 0.11227 -0.11497 0.06436 -0.11875 -0.00138 C -0.12448 0.06436 -0.1362 0.11227 -0.14961 0.11227 C -0.16328 0.11227 -0.17695 0.06436 -0.1806 -0.00138 C -0.18437 0.06436 -0.19609 0.11227 -0.21159 0.11227 C -0.22318 0.11227 -0.23672 0.06436 -0.24036 -0.00138 C -0.24427 0.06436 -0.25781 0.11227 -0.27148 0.11227 C -0.28503 0.11227 -0.29661 0.06436 -0.30039 -0.00138 C -0.30612 0.06436 -0.31771 0.11227 -0.33138 0.11227 C -0.34492 0.11227 -0.35651 0.06436 -0.36224 -0.00138 C -0.36602 0.06436 -0.3776 0.11227 -0.39115 0.11227 C -0.40482 0.11227 -0.41836 0.06436 -0.42213 -0.00138 C -0.42591 0.06436 -0.4375 0.11227 -0.45299 0.11227 C -0.46667 0.11227 -0.47825 0.06436 -0.4819 -0.00138 " pathEditMode="relative" rAng="0" ptsTypes="AAAAAAAAAAAAAAA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54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06949-0DD6-42A5-881B-31DBC8B6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a handler become ready?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00E7F-E263-4754-A218-E7B43812E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roughly 3 ways in which a handler can become ready:</a:t>
            </a:r>
          </a:p>
          <a:p>
            <a:pPr lvl="1"/>
            <a:r>
              <a:rPr lang="en-US" dirty="0"/>
              <a:t>it can become ready at a specific time. </a:t>
            </a:r>
          </a:p>
          <a:p>
            <a:pPr lvl="1"/>
            <a:r>
              <a:rPr lang="en-US" dirty="0"/>
              <a:t>it can become ready when some input/output event occurs</a:t>
            </a:r>
          </a:p>
          <a:p>
            <a:pPr lvl="1"/>
            <a:r>
              <a:rPr lang="en-US" dirty="0"/>
              <a:t>it can become ready when some other handler or handlers complete.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6BE9E-EC27-4CE5-9550-8B49A6C1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6</a:t>
            </a:fld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6615737F-0A92-45CA-9F9A-FBBAA6AA2EE2}"/>
              </a:ext>
            </a:extLst>
          </p:cNvPr>
          <p:cNvSpPr/>
          <p:nvPr/>
        </p:nvSpPr>
        <p:spPr>
          <a:xfrm>
            <a:off x="8510266" y="2528972"/>
            <a:ext cx="3374428" cy="1130498"/>
          </a:xfrm>
          <a:prstGeom prst="leftArrow">
            <a:avLst>
              <a:gd name="adj1" fmla="val 47813"/>
              <a:gd name="adj2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our focus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96659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F1C6B-D583-497C-8BB1-CA497FC8F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will most likely not be building promises from scratch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7158E-F868-4B7E-9584-60E93E6D6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Asynchronous operations (like input/output operations) are typically exported as promises (or as functions that return promises)</a:t>
            </a:r>
          </a:p>
          <a:p>
            <a:r>
              <a:rPr lang="en-US" dirty="0"/>
              <a:t>So we'll concentrate on using promises, by using .</a:t>
            </a:r>
            <a:r>
              <a:rPr lang="en-US" b="1" dirty="0"/>
              <a:t>then</a:t>
            </a:r>
            <a:r>
              <a:rPr lang="en-US" dirty="0"/>
              <a:t> and .</a:t>
            </a:r>
            <a:r>
              <a:rPr lang="en-US" b="1" dirty="0"/>
              <a:t>catch</a:t>
            </a:r>
            <a:r>
              <a:rPr lang="en-US" dirty="0"/>
              <a:t> properties.</a:t>
            </a:r>
          </a:p>
          <a:p>
            <a:r>
              <a:rPr lang="en-US" dirty="0"/>
              <a:t>For our examples, we'll create promises using a function with the following interface: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41F6A-40DF-48D4-89B2-A6E93877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D1F57B-46EC-4BE5-8EA8-E0DB106F0071}"/>
              </a:ext>
            </a:extLst>
          </p:cNvPr>
          <p:cNvSpPr/>
          <p:nvPr/>
        </p:nvSpPr>
        <p:spPr>
          <a:xfrm>
            <a:off x="838200" y="4757675"/>
            <a:ext cx="111967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makePromise1(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promiseName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 string,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shouldSucceed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boolean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value?: number)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: Promise&lt;number&gt;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returns a promise that fulfills with the given value if 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shouldSucceed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is true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and that is rejected with the string "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promiseName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was rejected"</a:t>
            </a: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   // otherwise.   'value' is an optional argument when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shouldSucceed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is false</a:t>
            </a:r>
          </a:p>
        </p:txBody>
      </p:sp>
    </p:spTree>
    <p:extLst>
      <p:ext uri="{BB962C8B-B14F-4D97-AF65-F5344CB8AC3E}">
        <p14:creationId xmlns:p14="http://schemas.microsoft.com/office/powerpoint/2010/main" val="4073320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1526D-C678-425B-BB7F-1640758E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if a promise fails?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6518F-5CBF-47DA-912A-8595C4D9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8</a:t>
            </a:fld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4C07FE1-3CB1-4207-BEBB-B3C7773955CF}"/>
              </a:ext>
            </a:extLst>
          </p:cNvPr>
          <p:cNvSpPr/>
          <p:nvPr/>
        </p:nvSpPr>
        <p:spPr>
          <a:xfrm>
            <a:off x="4602712" y="5439898"/>
            <a:ext cx="879231" cy="58380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56A4C-54B4-4D30-925D-0BF0FA2A597C}"/>
              </a:ext>
            </a:extLst>
          </p:cNvPr>
          <p:cNvSpPr txBox="1"/>
          <p:nvPr/>
        </p:nvSpPr>
        <p:spPr>
          <a:xfrm>
            <a:off x="9186203" y="311704"/>
            <a:ext cx="264335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examples-4.2/example1.ts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B16FF5-9D7A-4091-AB01-C093A7FBF6DF}"/>
              </a:ext>
            </a:extLst>
          </p:cNvPr>
          <p:cNvSpPr/>
          <p:nvPr/>
        </p:nvSpPr>
        <p:spPr>
          <a:xfrm>
            <a:off x="1169964" y="1576013"/>
            <a:ext cx="58427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makePromise1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'./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promiseMaker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"main handler starting"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makePromise1(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"promise1"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.then(n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`promise1 passed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 to its successor`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makePromise1(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"promise2"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.then(n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`promise2 passed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${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 to its successor`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console.log(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'main handler finished'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A5D471-6201-4B24-BD01-820B77C6293E}"/>
              </a:ext>
            </a:extLst>
          </p:cNvPr>
          <p:cNvSpPr/>
          <p:nvPr/>
        </p:nvSpPr>
        <p:spPr>
          <a:xfrm>
            <a:off x="7069016" y="1410866"/>
            <a:ext cx="4929352" cy="507831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main handler starting</a:t>
            </a:r>
          </a:p>
          <a:p>
            <a:r>
              <a:rPr lang="en-US" dirty="0">
                <a:latin typeface="Consolas" panose="020B0609020204030204" pitchFamily="49" charset="0"/>
              </a:rPr>
              <a:t>creating new promise promise1</a:t>
            </a:r>
          </a:p>
          <a:p>
            <a:r>
              <a:rPr lang="en-US" dirty="0">
                <a:latin typeface="Consolas" panose="020B0609020204030204" pitchFamily="49" charset="0"/>
              </a:rPr>
              <a:t>creating new promise promise2</a:t>
            </a:r>
          </a:p>
          <a:p>
            <a:r>
              <a:rPr lang="en-US" dirty="0">
                <a:latin typeface="Consolas" panose="020B0609020204030204" pitchFamily="49" charset="0"/>
              </a:rPr>
              <a:t>main handler finished</a:t>
            </a:r>
          </a:p>
          <a:p>
            <a:r>
              <a:rPr lang="en-US" dirty="0">
                <a:latin typeface="Consolas" panose="020B0609020204030204" pitchFamily="49" charset="0"/>
              </a:rPr>
              <a:t>promise promise1 now running; flag = true</a:t>
            </a:r>
          </a:p>
          <a:p>
            <a:r>
              <a:rPr lang="en-US" dirty="0">
                <a:latin typeface="Consolas" panose="020B0609020204030204" pitchFamily="49" charset="0"/>
              </a:rPr>
              <a:t>promise promise1 now fulfilling with 10</a:t>
            </a:r>
          </a:p>
          <a:p>
            <a:r>
              <a:rPr lang="en-US" dirty="0">
                <a:latin typeface="Consolas" panose="020B0609020204030204" pitchFamily="49" charset="0"/>
              </a:rPr>
              <a:t>promise1 passed 10 to its successor</a:t>
            </a:r>
          </a:p>
          <a:p>
            <a:r>
              <a:rPr lang="en-US" dirty="0">
                <a:latin typeface="Consolas" panose="020B0609020204030204" pitchFamily="49" charset="0"/>
              </a:rPr>
              <a:t>promise promise2 now running; flag = false</a:t>
            </a:r>
          </a:p>
          <a:p>
            <a:r>
              <a:rPr lang="en-US" dirty="0">
                <a:latin typeface="Consolas" panose="020B0609020204030204" pitchFamily="49" charset="0"/>
              </a:rPr>
              <a:t>promise promise2 now rejecting</a:t>
            </a:r>
          </a:p>
          <a:p>
            <a:r>
              <a:rPr lang="en-US" dirty="0">
                <a:latin typeface="Consolas" panose="020B0609020204030204" pitchFamily="49" charset="0"/>
              </a:rPr>
              <a:t>(node:19860) </a:t>
            </a:r>
            <a:r>
              <a:rPr lang="en-US" dirty="0" err="1">
                <a:latin typeface="Consolas" panose="020B0609020204030204" pitchFamily="49" charset="0"/>
              </a:rPr>
              <a:t>UnhandledPromiseRejectionWarning</a:t>
            </a:r>
            <a:r>
              <a:rPr lang="en-US" dirty="0">
                <a:latin typeface="Consolas" panose="020B0609020204030204" pitchFamily="49" charset="0"/>
              </a:rPr>
              <a:t>: promise promise2 was rejected</a:t>
            </a:r>
          </a:p>
          <a:p>
            <a:r>
              <a:rPr lang="en-US" dirty="0">
                <a:latin typeface="Consolas" panose="020B0609020204030204" pitchFamily="49" charset="0"/>
              </a:rPr>
              <a:t>(node:19860) </a:t>
            </a:r>
            <a:r>
              <a:rPr lang="en-US" dirty="0" err="1">
                <a:latin typeface="Consolas" panose="020B0609020204030204" pitchFamily="49" charset="0"/>
              </a:rPr>
              <a:t>UnhandledPromiseRejectionWarning</a:t>
            </a:r>
            <a:r>
              <a:rPr lang="en-US" dirty="0">
                <a:latin typeface="Consolas" panose="020B0609020204030204" pitchFamily="49" charset="0"/>
              </a:rPr>
              <a:t>: Unhandled promise rejection.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A99FE4-88EA-41CC-B310-B471F8116C6A}"/>
              </a:ext>
            </a:extLst>
          </p:cNvPr>
          <p:cNvSpPr/>
          <p:nvPr/>
        </p:nvSpPr>
        <p:spPr>
          <a:xfrm>
            <a:off x="317221" y="5226732"/>
            <a:ext cx="2743199" cy="10101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Sorry for the bad line breaks. 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Gotta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fit it on the slide 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2B716575-8195-449A-AEF7-A758066C7A44}"/>
              </a:ext>
            </a:extLst>
          </p:cNvPr>
          <p:cNvCxnSpPr/>
          <p:nvPr/>
        </p:nvCxnSpPr>
        <p:spPr>
          <a:xfrm rot="5400000" flipH="1" flipV="1">
            <a:off x="72097" y="4018085"/>
            <a:ext cx="1790114" cy="611944"/>
          </a:xfrm>
          <a:prstGeom prst="bentConnector3">
            <a:avLst>
              <a:gd name="adj1" fmla="val 99902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FC8E09EB-DCEB-4197-82F8-DF10BF955082}"/>
              </a:ext>
            </a:extLst>
          </p:cNvPr>
          <p:cNvCxnSpPr/>
          <p:nvPr/>
        </p:nvCxnSpPr>
        <p:spPr>
          <a:xfrm rot="5400000" flipH="1" flipV="1">
            <a:off x="558313" y="4518954"/>
            <a:ext cx="985323" cy="430235"/>
          </a:xfrm>
          <a:prstGeom prst="bentConnector3">
            <a:avLst>
              <a:gd name="adj1" fmla="val 9997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86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A20D4-2727-4BB3-841F-E04211F3C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C6E13-161A-430E-974C-C58B20AC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.then handlers only handle promises that succeed</a:t>
            </a:r>
          </a:p>
          <a:p>
            <a:r>
              <a:rPr lang="en-US" dirty="0"/>
              <a:t>To handle failure, you need a .catch() handler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B5398-3202-49BA-8722-16B6EA0D5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81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tlCol="0" anchor="ctr"/>
      <a:lstStyle>
        <a:defPPr algn="l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rgbClr val="0070C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l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12971</TotalTime>
  <Words>3092</Words>
  <Application>Microsoft Office PowerPoint</Application>
  <PresentationFormat>Widescreen</PresentationFormat>
  <Paragraphs>373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Verdana</vt:lpstr>
      <vt:lpstr>Consolas</vt:lpstr>
      <vt:lpstr>Calibri</vt:lpstr>
      <vt:lpstr>Arial</vt:lpstr>
      <vt:lpstr>Ink Free</vt:lpstr>
      <vt:lpstr>Office Theme</vt:lpstr>
      <vt:lpstr>CS 4350: Fundamentals of Software Engineering CS 5500: Foundations of Software Engineering  Lesson 4.2: Writing functions with async/await</vt:lpstr>
      <vt:lpstr>Learning Objectives for this Lesson</vt:lpstr>
      <vt:lpstr>Outline of this Lesson</vt:lpstr>
      <vt:lpstr>Review: The Javascript runtime maintains a pool of handlers.</vt:lpstr>
      <vt:lpstr>When the running event handler completes, the scheduler chooses one of the other ready event handlers to execute</vt:lpstr>
      <vt:lpstr>How can a handler become ready?</vt:lpstr>
      <vt:lpstr>You will most likely not be building promises from scratch</vt:lpstr>
      <vt:lpstr>What happens if a promise fails?</vt:lpstr>
      <vt:lpstr>What happened here?</vt:lpstr>
      <vt:lpstr>...with a .catch() handler</vt:lpstr>
      <vt:lpstr>.then() and .catch() blocks can themselves succeed or fail</vt:lpstr>
      <vt:lpstr>.then and .catch blocks can pass values to their successors using return</vt:lpstr>
      <vt:lpstr>.then and .catch blocks can also throw errors to their successors</vt:lpstr>
      <vt:lpstr>Chained .then and .catch blocks</vt:lpstr>
      <vt:lpstr>Avoiding this with async/await</vt:lpstr>
      <vt:lpstr>Here's the pattern</vt:lpstr>
      <vt:lpstr>Here's the pattern (2)</vt:lpstr>
      <vt:lpstr>Here's an example (original) </vt:lpstr>
      <vt:lpstr>Example rewritten with async/await</vt:lpstr>
      <vt:lpstr>Let's run them both and compare (1)</vt:lpstr>
      <vt:lpstr>Let's run them both and compare (2)</vt:lpstr>
      <vt:lpstr>The outputs, side by side</vt:lpstr>
      <vt:lpstr>Things to know about async/await</vt:lpstr>
      <vt:lpstr>That was a long story to reach a simple conclusion</vt:lpstr>
      <vt:lpstr>Review: Learning Objectives for this Lesson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title</dc:title>
  <dc:creator>Mitchell Wand</dc:creator>
  <cp:lastModifiedBy>Mitchell Wand</cp:lastModifiedBy>
  <cp:revision>317</cp:revision>
  <dcterms:created xsi:type="dcterms:W3CDTF">2021-01-07T15:19:22Z</dcterms:created>
  <dcterms:modified xsi:type="dcterms:W3CDTF">2021-02-08T03:56:00Z</dcterms:modified>
</cp:coreProperties>
</file>